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233" r:id="rId1"/>
  </p:sldMasterIdLst>
  <p:sldIdLst>
    <p:sldId id="256" r:id="rId2"/>
    <p:sldId id="301" r:id="rId3"/>
    <p:sldId id="303" r:id="rId4"/>
    <p:sldId id="304" r:id="rId5"/>
    <p:sldId id="305" r:id="rId6"/>
    <p:sldId id="306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383" autoAdjust="0"/>
    <p:restoredTop sz="95262" autoAdjust="0"/>
  </p:normalViewPr>
  <p:slideViewPr>
    <p:cSldViewPr snapToGrid="0">
      <p:cViewPr varScale="1">
        <p:scale>
          <a:sx n="82" d="100"/>
          <a:sy n="82" d="100"/>
        </p:scale>
        <p:origin x="518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4C36733-E951-4E40-A6C0-FE93F995E253}" type="datetimeFigureOut">
              <a:rPr lang="en-IN" smtClean="0"/>
              <a:t>20-03-2019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78468573-9318-46EC-8023-553983D746A7}" type="slidenum">
              <a:rPr lang="en-IN" smtClean="0"/>
              <a:t>‹#›</a:t>
            </a:fld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3149197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36733-E951-4E40-A6C0-FE93F995E253}" type="datetimeFigureOut">
              <a:rPr lang="en-IN" smtClean="0"/>
              <a:t>20-03-2019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68573-9318-46EC-8023-553983D746A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696063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36733-E951-4E40-A6C0-FE93F995E253}" type="datetimeFigureOut">
              <a:rPr lang="en-IN" smtClean="0"/>
              <a:t>20-03-2019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68573-9318-46EC-8023-553983D746A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8330820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36733-E951-4E40-A6C0-FE93F995E253}" type="datetimeFigureOut">
              <a:rPr lang="en-IN" smtClean="0"/>
              <a:t>20-03-2019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68573-9318-46EC-8023-553983D746A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288543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36733-E951-4E40-A6C0-FE93F995E253}" type="datetimeFigureOut">
              <a:rPr lang="en-IN" smtClean="0"/>
              <a:t>20-03-2019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68573-9318-46EC-8023-553983D746A7}" type="slidenum">
              <a:rPr lang="en-IN" smtClean="0"/>
              <a:t>‹#›</a:t>
            </a:fld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5977101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36733-E951-4E40-A6C0-FE93F995E253}" type="datetimeFigureOut">
              <a:rPr lang="en-IN" smtClean="0"/>
              <a:t>20-03-2019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68573-9318-46EC-8023-553983D746A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802387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36733-E951-4E40-A6C0-FE93F995E253}" type="datetimeFigureOut">
              <a:rPr lang="en-IN" smtClean="0"/>
              <a:t>20-03-2019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68573-9318-46EC-8023-553983D746A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411522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36733-E951-4E40-A6C0-FE93F995E253}" type="datetimeFigureOut">
              <a:rPr lang="en-IN" smtClean="0"/>
              <a:t>20-03-2019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68573-9318-46EC-8023-553983D746A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025322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36733-E951-4E40-A6C0-FE93F995E253}" type="datetimeFigureOut">
              <a:rPr lang="en-IN" smtClean="0"/>
              <a:t>20-03-2019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68573-9318-46EC-8023-553983D746A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0605794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36733-E951-4E40-A6C0-FE93F995E253}" type="datetimeFigureOut">
              <a:rPr lang="en-IN" smtClean="0"/>
              <a:t>20-03-2019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68573-9318-46EC-8023-553983D746A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6172730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36733-E951-4E40-A6C0-FE93F995E253}" type="datetimeFigureOut">
              <a:rPr lang="en-IN" smtClean="0"/>
              <a:t>20-03-2019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68573-9318-46EC-8023-553983D746A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460926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A4C36733-E951-4E40-A6C0-FE93F995E253}" type="datetimeFigureOut">
              <a:rPr lang="en-IN" smtClean="0"/>
              <a:t>20-03-2019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78468573-9318-46EC-8023-553983D746A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871153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34" r:id="rId1"/>
    <p:sldLayoutId id="2147484235" r:id="rId2"/>
    <p:sldLayoutId id="2147484236" r:id="rId3"/>
    <p:sldLayoutId id="2147484237" r:id="rId4"/>
    <p:sldLayoutId id="2147484238" r:id="rId5"/>
    <p:sldLayoutId id="2147484239" r:id="rId6"/>
    <p:sldLayoutId id="2147484240" r:id="rId7"/>
    <p:sldLayoutId id="2147484241" r:id="rId8"/>
    <p:sldLayoutId id="2147484242" r:id="rId9"/>
    <p:sldLayoutId id="2147484243" r:id="rId10"/>
    <p:sldLayoutId id="214748424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633F93-7221-4787-961C-DFCEBE9C2D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0425" y="1987396"/>
            <a:ext cx="8691149" cy="1229393"/>
          </a:xfrm>
        </p:spPr>
        <p:txBody>
          <a:bodyPr>
            <a:normAutofit fontScale="90000"/>
          </a:bodyPr>
          <a:lstStyle/>
          <a:p>
            <a:r>
              <a:rPr lang="en-IN" dirty="0">
                <a:solidFill>
                  <a:schemeClr val="accent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Development System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FF42E7-55F4-4EFB-BD30-E1593AC214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86601" y="3224188"/>
            <a:ext cx="4544568" cy="3044952"/>
          </a:xfrm>
        </p:spPr>
        <p:txBody>
          <a:bodyPr>
            <a:noAutofit/>
          </a:bodyPr>
          <a:lstStyle/>
          <a:p>
            <a:pPr algn="l"/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Presented By:                                                                                                                                    	Aswathy P                                                                               	Roll no:15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358B23-8E47-46DC-B233-A8DAA47499A1}"/>
              </a:ext>
            </a:extLst>
          </p:cNvPr>
          <p:cNvSpPr txBox="1"/>
          <p:nvPr/>
        </p:nvSpPr>
        <p:spPr>
          <a:xfrm>
            <a:off x="1163462" y="4493305"/>
            <a:ext cx="40507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Guide:</a:t>
            </a:r>
          </a:p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Ms. Gloria Mathew</a:t>
            </a:r>
          </a:p>
        </p:txBody>
      </p:sp>
    </p:spTree>
    <p:extLst>
      <p:ext uri="{BB962C8B-B14F-4D97-AF65-F5344CB8AC3E}">
        <p14:creationId xmlns:p14="http://schemas.microsoft.com/office/powerpoint/2010/main" val="23302828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58EC2E65-C6D1-4AE4-9C89-E45ABAD3C25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60014739"/>
              </p:ext>
            </p:extLst>
          </p:nvPr>
        </p:nvGraphicFramePr>
        <p:xfrm>
          <a:off x="504670" y="1819522"/>
          <a:ext cx="10759735" cy="434644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97092">
                  <a:extLst>
                    <a:ext uri="{9D8B030D-6E8A-4147-A177-3AD203B41FA5}">
                      <a16:colId xmlns:a16="http://schemas.microsoft.com/office/drawing/2014/main" val="3172183529"/>
                    </a:ext>
                  </a:extLst>
                </a:gridCol>
                <a:gridCol w="1447266">
                  <a:extLst>
                    <a:ext uri="{9D8B030D-6E8A-4147-A177-3AD203B41FA5}">
                      <a16:colId xmlns:a16="http://schemas.microsoft.com/office/drawing/2014/main" val="4119173703"/>
                    </a:ext>
                  </a:extLst>
                </a:gridCol>
                <a:gridCol w="1490339">
                  <a:extLst>
                    <a:ext uri="{9D8B030D-6E8A-4147-A177-3AD203B41FA5}">
                      <a16:colId xmlns:a16="http://schemas.microsoft.com/office/drawing/2014/main" val="3238812771"/>
                    </a:ext>
                  </a:extLst>
                </a:gridCol>
                <a:gridCol w="1786138">
                  <a:extLst>
                    <a:ext uri="{9D8B030D-6E8A-4147-A177-3AD203B41FA5}">
                      <a16:colId xmlns:a16="http://schemas.microsoft.com/office/drawing/2014/main" val="625482939"/>
                    </a:ext>
                  </a:extLst>
                </a:gridCol>
                <a:gridCol w="4338900">
                  <a:extLst>
                    <a:ext uri="{9D8B030D-6E8A-4147-A177-3AD203B41FA5}">
                      <a16:colId xmlns:a16="http://schemas.microsoft.com/office/drawing/2014/main" val="580706470"/>
                    </a:ext>
                  </a:extLst>
                </a:gridCol>
              </a:tblGrid>
              <a:tr h="342552"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Field</a:t>
                      </a:r>
                      <a:endParaRPr lang="en-IN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657" marR="29657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Type </a:t>
                      </a:r>
                      <a:endParaRPr lang="en-IN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657" marR="29657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Length </a:t>
                      </a:r>
                      <a:endParaRPr lang="en-IN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657" marR="29657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Constraint</a:t>
                      </a:r>
                      <a:endParaRPr lang="en-IN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657" marR="29657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Description</a:t>
                      </a:r>
                      <a:endParaRPr lang="en-IN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657" marR="29657" marT="0" marB="0"/>
                </a:tc>
                <a:extLst>
                  <a:ext uri="{0D108BD9-81ED-4DB2-BD59-A6C34878D82A}">
                    <a16:rowId xmlns:a16="http://schemas.microsoft.com/office/drawing/2014/main" val="2930119085"/>
                  </a:ext>
                </a:extLst>
              </a:tr>
              <a:tr h="337182"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empid</a:t>
                      </a:r>
                      <a:endParaRPr lang="en-IN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657" marR="29657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</a:t>
                      </a:r>
                      <a:endParaRPr lang="en-IN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657" marR="29657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IN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657" marR="29657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primarykey</a:t>
                      </a:r>
                      <a:endParaRPr lang="en-IN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657" marR="29657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Automatically incremented id</a:t>
                      </a:r>
                      <a:endParaRPr lang="en-IN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657" marR="29657" marT="0" marB="0"/>
                </a:tc>
                <a:extLst>
                  <a:ext uri="{0D108BD9-81ED-4DB2-BD59-A6C34878D82A}">
                    <a16:rowId xmlns:a16="http://schemas.microsoft.com/office/drawing/2014/main" val="3904444981"/>
                  </a:ext>
                </a:extLst>
              </a:tr>
              <a:tr h="342552"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teamid</a:t>
                      </a:r>
                      <a:endParaRPr lang="en-IN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657" marR="29657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Varchar</a:t>
                      </a:r>
                      <a:endParaRPr lang="en-IN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657" marR="29657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</a:t>
                      </a:r>
                      <a:endParaRPr lang="en-IN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657" marR="29657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foreignkey</a:t>
                      </a:r>
                      <a:endParaRPr lang="en-IN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657" marR="29657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Unique id of team leader</a:t>
                      </a:r>
                      <a:endParaRPr lang="en-IN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657" marR="29657" marT="0" marB="0"/>
                </a:tc>
                <a:extLst>
                  <a:ext uri="{0D108BD9-81ED-4DB2-BD59-A6C34878D82A}">
                    <a16:rowId xmlns:a16="http://schemas.microsoft.com/office/drawing/2014/main" val="3926217446"/>
                  </a:ext>
                </a:extLst>
              </a:tr>
              <a:tr h="342552"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empname</a:t>
                      </a:r>
                      <a:endParaRPr lang="en-IN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657" marR="29657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Varchar</a:t>
                      </a:r>
                      <a:endParaRPr lang="en-IN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657" marR="29657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</a:t>
                      </a:r>
                      <a:endParaRPr lang="en-IN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657" marR="29657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notnull</a:t>
                      </a:r>
                      <a:endParaRPr lang="en-IN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657" marR="29657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Name of employee</a:t>
                      </a:r>
                      <a:endParaRPr lang="en-IN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657" marR="29657" marT="0" marB="0"/>
                </a:tc>
                <a:extLst>
                  <a:ext uri="{0D108BD9-81ED-4DB2-BD59-A6C34878D82A}">
                    <a16:rowId xmlns:a16="http://schemas.microsoft.com/office/drawing/2014/main" val="1001604445"/>
                  </a:ext>
                </a:extLst>
              </a:tr>
              <a:tr h="342552"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mgrid</a:t>
                      </a:r>
                      <a:endParaRPr lang="en-IN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657" marR="29657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Varchar</a:t>
                      </a:r>
                      <a:endParaRPr lang="en-IN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657" marR="29657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</a:t>
                      </a:r>
                      <a:endParaRPr lang="en-IN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657" marR="29657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foreignkey</a:t>
                      </a:r>
                      <a:endParaRPr lang="en-IN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657" marR="29657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Code of manager</a:t>
                      </a:r>
                      <a:endParaRPr lang="en-IN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657" marR="29657" marT="0" marB="0"/>
                </a:tc>
                <a:extLst>
                  <a:ext uri="{0D108BD9-81ED-4DB2-BD59-A6C34878D82A}">
                    <a16:rowId xmlns:a16="http://schemas.microsoft.com/office/drawing/2014/main" val="211599538"/>
                  </a:ext>
                </a:extLst>
              </a:tr>
              <a:tr h="342552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     username</a:t>
                      </a:r>
                      <a:endParaRPr lang="en-IN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657" marR="29657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Varchar</a:t>
                      </a:r>
                      <a:endParaRPr lang="en-IN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657" marR="29657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</a:t>
                      </a:r>
                      <a:endParaRPr lang="en-IN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657" marR="29657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foreignkey</a:t>
                      </a:r>
                      <a:endParaRPr lang="en-IN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657" marR="29657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Username of employee</a:t>
                      </a:r>
                      <a:endParaRPr lang="en-IN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657" marR="29657" marT="0" marB="0"/>
                </a:tc>
                <a:extLst>
                  <a:ext uri="{0D108BD9-81ED-4DB2-BD59-A6C34878D82A}">
                    <a16:rowId xmlns:a16="http://schemas.microsoft.com/office/drawing/2014/main" val="1755020766"/>
                  </a:ext>
                </a:extLst>
              </a:tr>
              <a:tr h="342552"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empphoto</a:t>
                      </a:r>
                      <a:endParaRPr lang="en-IN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657" marR="29657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Varchar</a:t>
                      </a:r>
                      <a:endParaRPr lang="en-IN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657" marR="29657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</a:t>
                      </a:r>
                      <a:endParaRPr lang="en-IN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657" marR="29657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notnull</a:t>
                      </a:r>
                      <a:endParaRPr lang="en-IN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657" marR="29657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Photo path of employee</a:t>
                      </a:r>
                      <a:endParaRPr lang="en-IN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657" marR="29657" marT="0" marB="0"/>
                </a:tc>
                <a:extLst>
                  <a:ext uri="{0D108BD9-81ED-4DB2-BD59-A6C34878D82A}">
                    <a16:rowId xmlns:a16="http://schemas.microsoft.com/office/drawing/2014/main" val="2160687655"/>
                  </a:ext>
                </a:extLst>
              </a:tr>
              <a:tr h="342552"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empresume</a:t>
                      </a:r>
                      <a:endParaRPr lang="en-IN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657" marR="29657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Varchar</a:t>
                      </a:r>
                      <a:endParaRPr lang="en-IN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657" marR="29657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</a:t>
                      </a:r>
                      <a:endParaRPr lang="en-IN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657" marR="29657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notnull</a:t>
                      </a:r>
                      <a:endParaRPr lang="en-IN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657" marR="29657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Resume path of employee</a:t>
                      </a:r>
                      <a:endParaRPr lang="en-IN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657" marR="29657" marT="0" marB="0"/>
                </a:tc>
                <a:extLst>
                  <a:ext uri="{0D108BD9-81ED-4DB2-BD59-A6C34878D82A}">
                    <a16:rowId xmlns:a16="http://schemas.microsoft.com/office/drawing/2014/main" val="1443397127"/>
                  </a:ext>
                </a:extLst>
              </a:tr>
              <a:tr h="342552"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empexp</a:t>
                      </a:r>
                      <a:endParaRPr lang="en-IN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657" marR="29657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Varchar</a:t>
                      </a:r>
                      <a:endParaRPr lang="en-IN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657" marR="29657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</a:t>
                      </a:r>
                      <a:endParaRPr lang="en-IN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657" marR="29657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notnull</a:t>
                      </a:r>
                      <a:endParaRPr lang="en-IN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657" marR="29657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Experience of employee</a:t>
                      </a:r>
                      <a:endParaRPr lang="en-IN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657" marR="29657" marT="0" marB="0"/>
                </a:tc>
                <a:extLst>
                  <a:ext uri="{0D108BD9-81ED-4DB2-BD59-A6C34878D82A}">
                    <a16:rowId xmlns:a16="http://schemas.microsoft.com/office/drawing/2014/main" val="4292668730"/>
                  </a:ext>
                </a:extLst>
              </a:tr>
              <a:tr h="342552"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empdate</a:t>
                      </a:r>
                      <a:endParaRPr lang="en-IN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657" marR="29657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Date</a:t>
                      </a:r>
                      <a:endParaRPr lang="en-IN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657" marR="29657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</a:t>
                      </a:r>
                      <a:endParaRPr lang="en-IN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657" marR="29657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notnull</a:t>
                      </a:r>
                      <a:endParaRPr lang="en-IN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657" marR="29657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Appointed date of employee</a:t>
                      </a:r>
                      <a:endParaRPr lang="en-IN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657" marR="29657" marT="0" marB="0"/>
                </a:tc>
                <a:extLst>
                  <a:ext uri="{0D108BD9-81ED-4DB2-BD59-A6C34878D82A}">
                    <a16:rowId xmlns:a16="http://schemas.microsoft.com/office/drawing/2014/main" val="3015427999"/>
                  </a:ext>
                </a:extLst>
              </a:tr>
              <a:tr h="342552"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empemail</a:t>
                      </a:r>
                      <a:endParaRPr lang="en-IN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657" marR="29657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varchar</a:t>
                      </a:r>
                      <a:endParaRPr lang="en-IN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657" marR="29657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</a:t>
                      </a:r>
                      <a:endParaRPr lang="en-IN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657" marR="29657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 null</a:t>
                      </a:r>
                      <a:endParaRPr lang="en-IN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657" marR="29657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Email-id of employee</a:t>
                      </a:r>
                      <a:endParaRPr lang="en-IN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657" marR="29657" marT="0" marB="0"/>
                </a:tc>
                <a:extLst>
                  <a:ext uri="{0D108BD9-81ED-4DB2-BD59-A6C34878D82A}">
                    <a16:rowId xmlns:a16="http://schemas.microsoft.com/office/drawing/2014/main" val="4003636943"/>
                  </a:ext>
                </a:extLst>
              </a:tr>
              <a:tr h="342552"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empproject</a:t>
                      </a:r>
                      <a:endParaRPr lang="en-IN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657" marR="29657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varchar</a:t>
                      </a:r>
                      <a:endParaRPr lang="en-IN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657" marR="29657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</a:t>
                      </a:r>
                      <a:endParaRPr lang="en-IN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657" marR="29657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notnull</a:t>
                      </a:r>
                      <a:endParaRPr lang="en-IN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657" marR="29657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Project assigned for the employee</a:t>
                      </a:r>
                      <a:endParaRPr lang="en-IN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9657" marR="29657" marT="0" marB="0"/>
                </a:tc>
                <a:extLst>
                  <a:ext uri="{0D108BD9-81ED-4DB2-BD59-A6C34878D82A}">
                    <a16:rowId xmlns:a16="http://schemas.microsoft.com/office/drawing/2014/main" val="3179312222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E9CD9037-98DF-4E67-A758-F1E955273CED}"/>
              </a:ext>
            </a:extLst>
          </p:cNvPr>
          <p:cNvSpPr txBox="1"/>
          <p:nvPr/>
        </p:nvSpPr>
        <p:spPr>
          <a:xfrm>
            <a:off x="310266" y="778970"/>
            <a:ext cx="80668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4.Table name: employee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Primary key : empid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Foreign key: teamid, mgrid, username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90884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38A6B23B-09AD-4FC7-A6FD-87193B2A454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53351664"/>
              </p:ext>
            </p:extLst>
          </p:nvPr>
        </p:nvGraphicFramePr>
        <p:xfrm>
          <a:off x="603681" y="1718919"/>
          <a:ext cx="10507560" cy="464937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544715">
                  <a:extLst>
                    <a:ext uri="{9D8B030D-6E8A-4147-A177-3AD203B41FA5}">
                      <a16:colId xmlns:a16="http://schemas.microsoft.com/office/drawing/2014/main" val="1019517901"/>
                    </a:ext>
                  </a:extLst>
                </a:gridCol>
                <a:gridCol w="1360145">
                  <a:extLst>
                    <a:ext uri="{9D8B030D-6E8A-4147-A177-3AD203B41FA5}">
                      <a16:colId xmlns:a16="http://schemas.microsoft.com/office/drawing/2014/main" val="674990310"/>
                    </a:ext>
                  </a:extLst>
                </a:gridCol>
                <a:gridCol w="1335068">
                  <a:extLst>
                    <a:ext uri="{9D8B030D-6E8A-4147-A177-3AD203B41FA5}">
                      <a16:colId xmlns:a16="http://schemas.microsoft.com/office/drawing/2014/main" val="4286846103"/>
                    </a:ext>
                  </a:extLst>
                </a:gridCol>
                <a:gridCol w="1876787">
                  <a:extLst>
                    <a:ext uri="{9D8B030D-6E8A-4147-A177-3AD203B41FA5}">
                      <a16:colId xmlns:a16="http://schemas.microsoft.com/office/drawing/2014/main" val="3212816052"/>
                    </a:ext>
                  </a:extLst>
                </a:gridCol>
                <a:gridCol w="4390845">
                  <a:extLst>
                    <a:ext uri="{9D8B030D-6E8A-4147-A177-3AD203B41FA5}">
                      <a16:colId xmlns:a16="http://schemas.microsoft.com/office/drawing/2014/main" val="891347213"/>
                    </a:ext>
                  </a:extLst>
                </a:gridCol>
              </a:tblGrid>
              <a:tr h="436107"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Field </a:t>
                      </a:r>
                      <a:endParaRPr lang="en-IN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534" marR="32534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Type </a:t>
                      </a:r>
                      <a:endParaRPr lang="en-IN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534" marR="32534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Length </a:t>
                      </a:r>
                      <a:endParaRPr lang="en-IN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534" marR="32534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Constraint</a:t>
                      </a:r>
                      <a:endParaRPr lang="en-IN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534" marR="32534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Description </a:t>
                      </a:r>
                      <a:endParaRPr lang="en-IN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534" marR="32534" marT="0" marB="0"/>
                </a:tc>
                <a:extLst>
                  <a:ext uri="{0D108BD9-81ED-4DB2-BD59-A6C34878D82A}">
                    <a16:rowId xmlns:a16="http://schemas.microsoft.com/office/drawing/2014/main" val="19719181"/>
                  </a:ext>
                </a:extLst>
              </a:tr>
              <a:tr h="285377"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clid</a:t>
                      </a:r>
                      <a:endParaRPr lang="en-IN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534" marR="32534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</a:t>
                      </a:r>
                      <a:endParaRPr lang="en-IN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534" marR="32534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IN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534" marR="32534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primarykey</a:t>
                      </a:r>
                      <a:endParaRPr lang="en-IN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534" marR="32534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Automatically incremented id</a:t>
                      </a:r>
                      <a:endParaRPr lang="en-IN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534" marR="32534" marT="0" marB="0"/>
                </a:tc>
                <a:extLst>
                  <a:ext uri="{0D108BD9-81ED-4DB2-BD59-A6C34878D82A}">
                    <a16:rowId xmlns:a16="http://schemas.microsoft.com/office/drawing/2014/main" val="31454804"/>
                  </a:ext>
                </a:extLst>
              </a:tr>
              <a:tr h="436107"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clname</a:t>
                      </a:r>
                      <a:endParaRPr lang="en-IN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534" marR="32534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varchar</a:t>
                      </a:r>
                      <a:endParaRPr lang="en-IN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534" marR="32534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</a:t>
                      </a:r>
                      <a:endParaRPr lang="en-IN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534" marR="32534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notnull</a:t>
                      </a:r>
                      <a:endParaRPr lang="en-IN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534" marR="32534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Name of client</a:t>
                      </a:r>
                      <a:endParaRPr lang="en-IN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534" marR="32534" marT="0" marB="0"/>
                </a:tc>
                <a:extLst>
                  <a:ext uri="{0D108BD9-81ED-4DB2-BD59-A6C34878D82A}">
                    <a16:rowId xmlns:a16="http://schemas.microsoft.com/office/drawing/2014/main" val="3127744426"/>
                  </a:ext>
                </a:extLst>
              </a:tr>
              <a:tr h="436107"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cloccu</a:t>
                      </a:r>
                      <a:endParaRPr lang="en-IN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534" marR="32534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varchar</a:t>
                      </a:r>
                      <a:endParaRPr lang="en-IN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534" marR="32534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</a:t>
                      </a:r>
                      <a:endParaRPr lang="en-IN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534" marR="32534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notnull</a:t>
                      </a:r>
                      <a:endParaRPr lang="en-IN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534" marR="32534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Occupation of client</a:t>
                      </a:r>
                      <a:endParaRPr lang="en-IN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534" marR="32534" marT="0" marB="0"/>
                </a:tc>
                <a:extLst>
                  <a:ext uri="{0D108BD9-81ED-4DB2-BD59-A6C34878D82A}">
                    <a16:rowId xmlns:a16="http://schemas.microsoft.com/office/drawing/2014/main" val="217577722"/>
                  </a:ext>
                </a:extLst>
              </a:tr>
              <a:tr h="436107"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claddrs</a:t>
                      </a:r>
                      <a:endParaRPr lang="en-IN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534" marR="32534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varchar</a:t>
                      </a:r>
                      <a:endParaRPr lang="en-IN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534" marR="32534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</a:t>
                      </a:r>
                      <a:endParaRPr lang="en-IN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534" marR="32534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notnull</a:t>
                      </a:r>
                      <a:endParaRPr lang="en-IN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534" marR="32534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Address of client</a:t>
                      </a:r>
                      <a:endParaRPr lang="en-IN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534" marR="32534" marT="0" marB="0"/>
                </a:tc>
                <a:extLst>
                  <a:ext uri="{0D108BD9-81ED-4DB2-BD59-A6C34878D82A}">
                    <a16:rowId xmlns:a16="http://schemas.microsoft.com/office/drawing/2014/main" val="1908345133"/>
                  </a:ext>
                </a:extLst>
              </a:tr>
              <a:tr h="285377"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clage</a:t>
                      </a:r>
                      <a:endParaRPr lang="en-IN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534" marR="32534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</a:t>
                      </a:r>
                      <a:endParaRPr lang="en-IN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534" marR="32534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N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534" marR="32534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notnull</a:t>
                      </a:r>
                      <a:endParaRPr lang="en-IN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534" marR="32534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Age of client</a:t>
                      </a:r>
                      <a:endParaRPr lang="en-IN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534" marR="32534" marT="0" marB="0"/>
                </a:tc>
                <a:extLst>
                  <a:ext uri="{0D108BD9-81ED-4DB2-BD59-A6C34878D82A}">
                    <a16:rowId xmlns:a16="http://schemas.microsoft.com/office/drawing/2014/main" val="4072139783"/>
                  </a:ext>
                </a:extLst>
              </a:tr>
              <a:tr h="436107"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clgen</a:t>
                      </a:r>
                      <a:endParaRPr lang="en-IN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534" marR="32534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varchar</a:t>
                      </a:r>
                      <a:endParaRPr lang="en-IN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534" marR="32534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N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534" marR="32534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notnull</a:t>
                      </a:r>
                      <a:endParaRPr lang="en-IN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534" marR="32534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Gender of client</a:t>
                      </a:r>
                      <a:endParaRPr lang="en-IN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534" marR="32534" marT="0" marB="0"/>
                </a:tc>
                <a:extLst>
                  <a:ext uri="{0D108BD9-81ED-4DB2-BD59-A6C34878D82A}">
                    <a16:rowId xmlns:a16="http://schemas.microsoft.com/office/drawing/2014/main" val="963765304"/>
                  </a:ext>
                </a:extLst>
              </a:tr>
              <a:tr h="436107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     username</a:t>
                      </a:r>
                      <a:endParaRPr lang="en-IN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534" marR="32534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varchar</a:t>
                      </a:r>
                      <a:endParaRPr lang="en-IN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534" marR="32534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</a:t>
                      </a:r>
                      <a:endParaRPr lang="en-IN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534" marR="32534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foreignkey</a:t>
                      </a:r>
                      <a:endParaRPr lang="en-IN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534" marR="32534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Username of client</a:t>
                      </a:r>
                      <a:endParaRPr lang="en-IN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534" marR="32534" marT="0" marB="0"/>
                </a:tc>
                <a:extLst>
                  <a:ext uri="{0D108BD9-81ED-4DB2-BD59-A6C34878D82A}">
                    <a16:rowId xmlns:a16="http://schemas.microsoft.com/office/drawing/2014/main" val="1045410073"/>
                  </a:ext>
                </a:extLst>
              </a:tr>
              <a:tr h="436107"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clemail</a:t>
                      </a:r>
                      <a:endParaRPr lang="en-IN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534" marR="32534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varchar</a:t>
                      </a:r>
                      <a:endParaRPr lang="en-IN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534" marR="32534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</a:t>
                      </a:r>
                      <a:endParaRPr lang="en-IN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534" marR="32534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notnull</a:t>
                      </a:r>
                      <a:endParaRPr lang="en-IN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534" marR="32534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Email-id of client</a:t>
                      </a:r>
                      <a:endParaRPr lang="en-IN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534" marR="32534" marT="0" marB="0"/>
                </a:tc>
                <a:extLst>
                  <a:ext uri="{0D108BD9-81ED-4DB2-BD59-A6C34878D82A}">
                    <a16:rowId xmlns:a16="http://schemas.microsoft.com/office/drawing/2014/main" val="694574127"/>
                  </a:ext>
                </a:extLst>
              </a:tr>
              <a:tr h="436107"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clphone</a:t>
                      </a:r>
                      <a:endParaRPr lang="en-IN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534" marR="32534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varchar</a:t>
                      </a:r>
                      <a:endParaRPr lang="en-IN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534" marR="32534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</a:t>
                      </a:r>
                      <a:endParaRPr lang="en-IN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534" marR="32534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notnull</a:t>
                      </a:r>
                      <a:endParaRPr lang="en-IN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534" marR="32534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Phone number of client</a:t>
                      </a:r>
                      <a:endParaRPr lang="en-IN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534" marR="32534" marT="0" marB="0"/>
                </a:tc>
                <a:extLst>
                  <a:ext uri="{0D108BD9-81ED-4DB2-BD59-A6C34878D82A}">
                    <a16:rowId xmlns:a16="http://schemas.microsoft.com/office/drawing/2014/main" val="2254757537"/>
                  </a:ext>
                </a:extLst>
              </a:tr>
              <a:tr h="436107"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cldescr</a:t>
                      </a:r>
                      <a:endParaRPr lang="en-IN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534" marR="32534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varchar</a:t>
                      </a:r>
                      <a:endParaRPr lang="en-IN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534" marR="32534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</a:t>
                      </a:r>
                      <a:endParaRPr lang="en-IN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534" marR="32534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notnull</a:t>
                      </a:r>
                      <a:endParaRPr lang="en-IN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534" marR="32534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Description of work</a:t>
                      </a:r>
                      <a:endParaRPr lang="en-IN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2534" marR="32534" marT="0" marB="0"/>
                </a:tc>
                <a:extLst>
                  <a:ext uri="{0D108BD9-81ED-4DB2-BD59-A6C34878D82A}">
                    <a16:rowId xmlns:a16="http://schemas.microsoft.com/office/drawing/2014/main" val="4142503413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E9CD9037-98DF-4E67-A758-F1E955273CED}"/>
              </a:ext>
            </a:extLst>
          </p:cNvPr>
          <p:cNvSpPr txBox="1"/>
          <p:nvPr/>
        </p:nvSpPr>
        <p:spPr>
          <a:xfrm>
            <a:off x="603681" y="579132"/>
            <a:ext cx="80668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5.Table name: client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Primary key : clid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Foreign key: username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31867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5F16E507-B8D0-4523-A3E6-5EE807F1D02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17877843"/>
              </p:ext>
            </p:extLst>
          </p:nvPr>
        </p:nvGraphicFramePr>
        <p:xfrm>
          <a:off x="580943" y="1592030"/>
          <a:ext cx="10626570" cy="384847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763924">
                  <a:extLst>
                    <a:ext uri="{9D8B030D-6E8A-4147-A177-3AD203B41FA5}">
                      <a16:colId xmlns:a16="http://schemas.microsoft.com/office/drawing/2014/main" val="3208181894"/>
                    </a:ext>
                  </a:extLst>
                </a:gridCol>
                <a:gridCol w="1230445">
                  <a:extLst>
                    <a:ext uri="{9D8B030D-6E8A-4147-A177-3AD203B41FA5}">
                      <a16:colId xmlns:a16="http://schemas.microsoft.com/office/drawing/2014/main" val="3384539104"/>
                    </a:ext>
                  </a:extLst>
                </a:gridCol>
                <a:gridCol w="1249158">
                  <a:extLst>
                    <a:ext uri="{9D8B030D-6E8A-4147-A177-3AD203B41FA5}">
                      <a16:colId xmlns:a16="http://schemas.microsoft.com/office/drawing/2014/main" val="1673154524"/>
                    </a:ext>
                  </a:extLst>
                </a:gridCol>
                <a:gridCol w="1731351">
                  <a:extLst>
                    <a:ext uri="{9D8B030D-6E8A-4147-A177-3AD203B41FA5}">
                      <a16:colId xmlns:a16="http://schemas.microsoft.com/office/drawing/2014/main" val="1635702547"/>
                    </a:ext>
                  </a:extLst>
                </a:gridCol>
                <a:gridCol w="4651692">
                  <a:extLst>
                    <a:ext uri="{9D8B030D-6E8A-4147-A177-3AD203B41FA5}">
                      <a16:colId xmlns:a16="http://schemas.microsoft.com/office/drawing/2014/main" val="2644610486"/>
                    </a:ext>
                  </a:extLst>
                </a:gridCol>
              </a:tblGrid>
              <a:tr h="423290"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Field</a:t>
                      </a:r>
                      <a:endParaRPr lang="en-IN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956" marR="17956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Type </a:t>
                      </a:r>
                      <a:endParaRPr lang="en-IN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956" marR="17956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Length </a:t>
                      </a:r>
                      <a:endParaRPr lang="en-IN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956" marR="17956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Constraint</a:t>
                      </a:r>
                      <a:endParaRPr lang="en-IN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956" marR="17956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Description </a:t>
                      </a:r>
                      <a:endParaRPr lang="en-IN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956" marR="17956" marT="0" marB="0"/>
                </a:tc>
                <a:extLst>
                  <a:ext uri="{0D108BD9-81ED-4DB2-BD59-A6C34878D82A}">
                    <a16:rowId xmlns:a16="http://schemas.microsoft.com/office/drawing/2014/main" val="3880430654"/>
                  </a:ext>
                </a:extLst>
              </a:tr>
              <a:tr h="351464"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aworkid</a:t>
                      </a:r>
                      <a:endParaRPr lang="en-IN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956" marR="17956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</a:t>
                      </a:r>
                      <a:endParaRPr lang="en-IN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956" marR="17956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IN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956" marR="17956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primarykey</a:t>
                      </a:r>
                      <a:endParaRPr lang="en-IN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956" marR="17956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Automatically incremented id</a:t>
                      </a:r>
                      <a:endParaRPr lang="en-IN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956" marR="17956" marT="0" marB="0"/>
                </a:tc>
                <a:extLst>
                  <a:ext uri="{0D108BD9-81ED-4DB2-BD59-A6C34878D82A}">
                    <a16:rowId xmlns:a16="http://schemas.microsoft.com/office/drawing/2014/main" val="95193925"/>
                  </a:ext>
                </a:extLst>
              </a:tr>
              <a:tr h="207813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     username</a:t>
                      </a:r>
                      <a:endParaRPr lang="en-IN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956" marR="17956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</a:t>
                      </a:r>
                      <a:endParaRPr lang="en-IN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956" marR="17956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IN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956" marR="17956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foreignkey</a:t>
                      </a:r>
                      <a:endParaRPr lang="en-IN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956" marR="17956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Id of user</a:t>
                      </a:r>
                      <a:endParaRPr lang="en-IN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956" marR="17956" marT="0" marB="0"/>
                </a:tc>
                <a:extLst>
                  <a:ext uri="{0D108BD9-81ED-4DB2-BD59-A6C34878D82A}">
                    <a16:rowId xmlns:a16="http://schemas.microsoft.com/office/drawing/2014/main" val="1115428115"/>
                  </a:ext>
                </a:extLst>
              </a:tr>
              <a:tr h="495116"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projecttopic</a:t>
                      </a:r>
                      <a:endParaRPr lang="en-IN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956" marR="17956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varchar</a:t>
                      </a:r>
                      <a:endParaRPr lang="en-IN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956" marR="17956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</a:t>
                      </a:r>
                      <a:endParaRPr lang="en-IN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956" marR="17956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 null</a:t>
                      </a:r>
                      <a:endParaRPr lang="en-IN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956" marR="17956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Topic of project</a:t>
                      </a:r>
                      <a:endParaRPr lang="en-IN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956" marR="17956" marT="0" marB="0"/>
                </a:tc>
                <a:extLst>
                  <a:ext uri="{0D108BD9-81ED-4DB2-BD59-A6C34878D82A}">
                    <a16:rowId xmlns:a16="http://schemas.microsoft.com/office/drawing/2014/main" val="2180967519"/>
                  </a:ext>
                </a:extLst>
              </a:tr>
              <a:tr h="495116"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project</a:t>
                      </a:r>
                      <a:endParaRPr lang="en-IN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956" marR="17956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varchar</a:t>
                      </a:r>
                      <a:endParaRPr lang="en-IN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956" marR="17956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500</a:t>
                      </a:r>
                      <a:endParaRPr lang="en-IN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956" marR="17956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notnull</a:t>
                      </a:r>
                      <a:endParaRPr lang="en-IN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956" marR="17956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Path of project abstract file</a:t>
                      </a:r>
                      <a:endParaRPr lang="en-IN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956" marR="17956" marT="0" marB="0"/>
                </a:tc>
                <a:extLst>
                  <a:ext uri="{0D108BD9-81ED-4DB2-BD59-A6C34878D82A}">
                    <a16:rowId xmlns:a16="http://schemas.microsoft.com/office/drawing/2014/main" val="2687774752"/>
                  </a:ext>
                </a:extLst>
              </a:tr>
              <a:tr h="495116"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extra</a:t>
                      </a:r>
                      <a:endParaRPr lang="en-IN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956" marR="17956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varchar</a:t>
                      </a:r>
                      <a:endParaRPr lang="en-IN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956" marR="17956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</a:t>
                      </a:r>
                      <a:endParaRPr lang="en-IN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956" marR="17956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notnull</a:t>
                      </a:r>
                      <a:endParaRPr lang="en-IN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956" marR="17956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Extra information </a:t>
                      </a:r>
                      <a:endParaRPr lang="en-IN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956" marR="17956" marT="0" marB="0"/>
                </a:tc>
                <a:extLst>
                  <a:ext uri="{0D108BD9-81ED-4DB2-BD59-A6C34878D82A}">
                    <a16:rowId xmlns:a16="http://schemas.microsoft.com/office/drawing/2014/main" val="552825426"/>
                  </a:ext>
                </a:extLst>
              </a:tr>
              <a:tr h="423290"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enddate</a:t>
                      </a:r>
                      <a:endParaRPr lang="en-IN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956" marR="17956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date</a:t>
                      </a:r>
                      <a:endParaRPr lang="en-IN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956" marR="17956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IN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956" marR="17956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notnull</a:t>
                      </a:r>
                      <a:endParaRPr lang="en-IN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956" marR="17956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Date of completion given by user</a:t>
                      </a:r>
                      <a:endParaRPr lang="en-IN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956" marR="17956" marT="0" marB="0"/>
                </a:tc>
                <a:extLst>
                  <a:ext uri="{0D108BD9-81ED-4DB2-BD59-A6C34878D82A}">
                    <a16:rowId xmlns:a16="http://schemas.microsoft.com/office/drawing/2014/main" val="1546175212"/>
                  </a:ext>
                </a:extLst>
              </a:tr>
              <a:tr h="429933"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workstatus</a:t>
                      </a:r>
                      <a:endParaRPr lang="en-IN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956" marR="17956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varchar</a:t>
                      </a:r>
                      <a:endParaRPr lang="en-IN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956" marR="17956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</a:t>
                      </a:r>
                      <a:endParaRPr lang="en-IN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956" marR="17956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notnull</a:t>
                      </a:r>
                      <a:endParaRPr lang="en-IN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956" marR="17956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Status of work</a:t>
                      </a:r>
                      <a:endParaRPr lang="en-IN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956" marR="17956" marT="0" marB="0"/>
                </a:tc>
                <a:extLst>
                  <a:ext uri="{0D108BD9-81ED-4DB2-BD59-A6C34878D82A}">
                    <a16:rowId xmlns:a16="http://schemas.microsoft.com/office/drawing/2014/main" val="332075357"/>
                  </a:ext>
                </a:extLst>
              </a:tr>
              <a:tr h="307679"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Status</a:t>
                      </a:r>
                      <a:endParaRPr lang="en-IN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956" marR="17956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varchar</a:t>
                      </a:r>
                      <a:endParaRPr lang="en-IN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956" marR="17956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</a:t>
                      </a:r>
                      <a:endParaRPr lang="en-IN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956" marR="17956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 null</a:t>
                      </a:r>
                      <a:endParaRPr lang="en-IN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956" marR="17956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Current status</a:t>
                      </a:r>
                      <a:endParaRPr lang="en-IN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956" marR="17956" marT="0" marB="0"/>
                </a:tc>
                <a:extLst>
                  <a:ext uri="{0D108BD9-81ED-4DB2-BD59-A6C34878D82A}">
                    <a16:rowId xmlns:a16="http://schemas.microsoft.com/office/drawing/2014/main" val="699107790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E9CD9037-98DF-4E67-A758-F1E955273CED}"/>
              </a:ext>
            </a:extLst>
          </p:cNvPr>
          <p:cNvSpPr txBox="1"/>
          <p:nvPr/>
        </p:nvSpPr>
        <p:spPr>
          <a:xfrm>
            <a:off x="478307" y="576367"/>
            <a:ext cx="79869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6.Table name: adminwork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Primary key :aworkid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Foreign key: username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16761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30564793-4C3D-44D8-B6F8-C1C79CDF0E1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79881356"/>
              </p:ext>
            </p:extLst>
          </p:nvPr>
        </p:nvGraphicFramePr>
        <p:xfrm>
          <a:off x="653989" y="1593728"/>
          <a:ext cx="10477431" cy="436429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233363">
                  <a:extLst>
                    <a:ext uri="{9D8B030D-6E8A-4147-A177-3AD203B41FA5}">
                      <a16:colId xmlns:a16="http://schemas.microsoft.com/office/drawing/2014/main" val="3267996941"/>
                    </a:ext>
                  </a:extLst>
                </a:gridCol>
                <a:gridCol w="1187898">
                  <a:extLst>
                    <a:ext uri="{9D8B030D-6E8A-4147-A177-3AD203B41FA5}">
                      <a16:colId xmlns:a16="http://schemas.microsoft.com/office/drawing/2014/main" val="1075797802"/>
                    </a:ext>
                  </a:extLst>
                </a:gridCol>
                <a:gridCol w="1169156">
                  <a:extLst>
                    <a:ext uri="{9D8B030D-6E8A-4147-A177-3AD203B41FA5}">
                      <a16:colId xmlns:a16="http://schemas.microsoft.com/office/drawing/2014/main" val="909196976"/>
                    </a:ext>
                  </a:extLst>
                </a:gridCol>
                <a:gridCol w="1683249">
                  <a:extLst>
                    <a:ext uri="{9D8B030D-6E8A-4147-A177-3AD203B41FA5}">
                      <a16:colId xmlns:a16="http://schemas.microsoft.com/office/drawing/2014/main" val="2576599763"/>
                    </a:ext>
                  </a:extLst>
                </a:gridCol>
                <a:gridCol w="4203765">
                  <a:extLst>
                    <a:ext uri="{9D8B030D-6E8A-4147-A177-3AD203B41FA5}">
                      <a16:colId xmlns:a16="http://schemas.microsoft.com/office/drawing/2014/main" val="68782076"/>
                    </a:ext>
                  </a:extLst>
                </a:gridCol>
              </a:tblGrid>
              <a:tr h="536279"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Field</a:t>
                      </a:r>
                      <a:endParaRPr lang="en-IN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668" marR="15668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Type </a:t>
                      </a:r>
                      <a:endParaRPr lang="en-IN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668" marR="15668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Length </a:t>
                      </a:r>
                      <a:endParaRPr lang="en-IN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668" marR="15668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constraint</a:t>
                      </a:r>
                      <a:endParaRPr lang="en-IN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668" marR="15668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Description </a:t>
                      </a:r>
                      <a:endParaRPr lang="en-IN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668" marR="15668" marT="0" marB="0"/>
                </a:tc>
                <a:extLst>
                  <a:ext uri="{0D108BD9-81ED-4DB2-BD59-A6C34878D82A}">
                    <a16:rowId xmlns:a16="http://schemas.microsoft.com/office/drawing/2014/main" val="243654002"/>
                  </a:ext>
                </a:extLst>
              </a:tr>
              <a:tr h="333028"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mworkid</a:t>
                      </a:r>
                      <a:endParaRPr lang="en-IN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668" marR="15668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</a:t>
                      </a:r>
                      <a:endParaRPr lang="en-IN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668" marR="15668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IN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668" marR="15668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primarykey</a:t>
                      </a:r>
                      <a:endParaRPr lang="en-IN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668" marR="15668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Automatically incremented id</a:t>
                      </a:r>
                      <a:endParaRPr lang="en-IN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668" marR="15668" marT="0" marB="0"/>
                </a:tc>
                <a:extLst>
                  <a:ext uri="{0D108BD9-81ED-4DB2-BD59-A6C34878D82A}">
                    <a16:rowId xmlns:a16="http://schemas.microsoft.com/office/drawing/2014/main" val="3334729649"/>
                  </a:ext>
                </a:extLst>
              </a:tr>
              <a:tr h="333028"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mgrid</a:t>
                      </a:r>
                      <a:endParaRPr lang="en-IN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668" marR="15668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</a:t>
                      </a:r>
                      <a:endParaRPr lang="en-IN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668" marR="15668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</a:t>
                      </a:r>
                      <a:endParaRPr lang="en-IN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668" marR="15668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foreignkey</a:t>
                      </a:r>
                      <a:endParaRPr lang="en-IN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668" marR="15668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Code of manager</a:t>
                      </a:r>
                      <a:endParaRPr lang="en-IN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668" marR="15668" marT="0" marB="0"/>
                </a:tc>
                <a:extLst>
                  <a:ext uri="{0D108BD9-81ED-4DB2-BD59-A6C34878D82A}">
                    <a16:rowId xmlns:a16="http://schemas.microsoft.com/office/drawing/2014/main" val="3511873354"/>
                  </a:ext>
                </a:extLst>
              </a:tr>
              <a:tr h="395573"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projecttopic</a:t>
                      </a:r>
                      <a:endParaRPr lang="en-IN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668" marR="15668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varchar</a:t>
                      </a:r>
                      <a:endParaRPr lang="en-IN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668" marR="15668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</a:t>
                      </a:r>
                      <a:endParaRPr lang="en-IN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668" marR="15668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notnull</a:t>
                      </a:r>
                      <a:endParaRPr lang="en-IN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668" marR="15668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Topic of project</a:t>
                      </a:r>
                      <a:endParaRPr lang="en-IN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668" marR="15668" marT="0" marB="0"/>
                </a:tc>
                <a:extLst>
                  <a:ext uri="{0D108BD9-81ED-4DB2-BD59-A6C34878D82A}">
                    <a16:rowId xmlns:a16="http://schemas.microsoft.com/office/drawing/2014/main" val="2754241929"/>
                  </a:ext>
                </a:extLst>
              </a:tr>
              <a:tr h="378397"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project</a:t>
                      </a:r>
                      <a:endParaRPr lang="en-IN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668" marR="15668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varchar</a:t>
                      </a:r>
                      <a:endParaRPr lang="en-IN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668" marR="15668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500</a:t>
                      </a:r>
                      <a:endParaRPr lang="en-IN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668" marR="15668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notnull</a:t>
                      </a:r>
                      <a:endParaRPr lang="en-IN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668" marR="15668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Path of project abstract file</a:t>
                      </a:r>
                      <a:endParaRPr lang="en-IN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668" marR="15668" marT="0" marB="0"/>
                </a:tc>
                <a:extLst>
                  <a:ext uri="{0D108BD9-81ED-4DB2-BD59-A6C34878D82A}">
                    <a16:rowId xmlns:a16="http://schemas.microsoft.com/office/drawing/2014/main" val="1367614895"/>
                  </a:ext>
                </a:extLst>
              </a:tr>
              <a:tr h="378397"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extra</a:t>
                      </a:r>
                      <a:endParaRPr lang="en-IN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668" marR="15668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varchar</a:t>
                      </a:r>
                      <a:endParaRPr lang="en-IN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668" marR="15668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</a:t>
                      </a:r>
                      <a:endParaRPr lang="en-IN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668" marR="15668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notnull</a:t>
                      </a:r>
                      <a:endParaRPr lang="en-IN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668" marR="15668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Extra information</a:t>
                      </a:r>
                      <a:endParaRPr lang="en-IN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668" marR="15668" marT="0" marB="0"/>
                </a:tc>
                <a:extLst>
                  <a:ext uri="{0D108BD9-81ED-4DB2-BD59-A6C34878D82A}">
                    <a16:rowId xmlns:a16="http://schemas.microsoft.com/office/drawing/2014/main" val="2880685897"/>
                  </a:ext>
                </a:extLst>
              </a:tr>
              <a:tr h="442588"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completion date</a:t>
                      </a:r>
                      <a:endParaRPr lang="en-IN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668" marR="15668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date</a:t>
                      </a:r>
                      <a:endParaRPr lang="en-IN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668" marR="15668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IN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668" marR="15668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 null</a:t>
                      </a:r>
                      <a:endParaRPr lang="en-IN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668" marR="15668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Date of completion assigned by admin</a:t>
                      </a:r>
                      <a:endParaRPr lang="en-IN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668" marR="15668" marT="0" marB="0"/>
                </a:tc>
                <a:extLst>
                  <a:ext uri="{0D108BD9-81ED-4DB2-BD59-A6C34878D82A}">
                    <a16:rowId xmlns:a16="http://schemas.microsoft.com/office/drawing/2014/main" val="3963973941"/>
                  </a:ext>
                </a:extLst>
              </a:tr>
              <a:tr h="333028"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end date</a:t>
                      </a:r>
                      <a:endParaRPr lang="en-IN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668" marR="15668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date</a:t>
                      </a:r>
                      <a:endParaRPr lang="en-IN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668" marR="15668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IN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668" marR="15668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notnull</a:t>
                      </a:r>
                      <a:endParaRPr lang="en-IN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668" marR="15668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Actually completed date</a:t>
                      </a:r>
                      <a:endParaRPr lang="en-IN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668" marR="15668" marT="0" marB="0"/>
                </a:tc>
                <a:extLst>
                  <a:ext uri="{0D108BD9-81ED-4DB2-BD59-A6C34878D82A}">
                    <a16:rowId xmlns:a16="http://schemas.microsoft.com/office/drawing/2014/main" val="416598695"/>
                  </a:ext>
                </a:extLst>
              </a:tr>
              <a:tr h="530648"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workstatus</a:t>
                      </a:r>
                      <a:endParaRPr lang="en-IN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668" marR="15668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varchar</a:t>
                      </a:r>
                      <a:endParaRPr lang="en-IN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668" marR="15668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</a:t>
                      </a:r>
                      <a:endParaRPr lang="en-IN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668" marR="15668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notnull</a:t>
                      </a:r>
                      <a:endParaRPr lang="en-IN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668" marR="15668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Status of work</a:t>
                      </a:r>
                      <a:endParaRPr lang="en-IN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668" marR="15668" marT="0" marB="0"/>
                </a:tc>
                <a:extLst>
                  <a:ext uri="{0D108BD9-81ED-4DB2-BD59-A6C34878D82A}">
                    <a16:rowId xmlns:a16="http://schemas.microsoft.com/office/drawing/2014/main" val="347595504"/>
                  </a:ext>
                </a:extLst>
              </a:tr>
              <a:tr h="378397"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status</a:t>
                      </a:r>
                      <a:endParaRPr lang="en-IN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668" marR="15668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varchar</a:t>
                      </a:r>
                      <a:endParaRPr lang="en-IN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668" marR="15668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</a:t>
                      </a:r>
                      <a:endParaRPr lang="en-IN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668" marR="15668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notnull</a:t>
                      </a:r>
                      <a:endParaRPr lang="en-IN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668" marR="15668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Current status</a:t>
                      </a:r>
                      <a:endParaRPr lang="en-IN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668" marR="15668" marT="0" marB="0"/>
                </a:tc>
                <a:extLst>
                  <a:ext uri="{0D108BD9-81ED-4DB2-BD59-A6C34878D82A}">
                    <a16:rowId xmlns:a16="http://schemas.microsoft.com/office/drawing/2014/main" val="405553109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E9CD9037-98DF-4E67-A758-F1E955273CED}"/>
              </a:ext>
            </a:extLst>
          </p:cNvPr>
          <p:cNvSpPr txBox="1"/>
          <p:nvPr/>
        </p:nvSpPr>
        <p:spPr>
          <a:xfrm>
            <a:off x="653989" y="494522"/>
            <a:ext cx="805204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7.Table name: managerwork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Primary key: mworkid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Foreign key: Mgrid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14200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57CB177E-F42D-4F6B-9E33-312BC581ED3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86706973"/>
              </p:ext>
            </p:extLst>
          </p:nvPr>
        </p:nvGraphicFramePr>
        <p:xfrm>
          <a:off x="701334" y="1789671"/>
          <a:ext cx="10777493" cy="443691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139520">
                  <a:extLst>
                    <a:ext uri="{9D8B030D-6E8A-4147-A177-3AD203B41FA5}">
                      <a16:colId xmlns:a16="http://schemas.microsoft.com/office/drawing/2014/main" val="2696628955"/>
                    </a:ext>
                  </a:extLst>
                </a:gridCol>
                <a:gridCol w="1367162">
                  <a:extLst>
                    <a:ext uri="{9D8B030D-6E8A-4147-A177-3AD203B41FA5}">
                      <a16:colId xmlns:a16="http://schemas.microsoft.com/office/drawing/2014/main" val="1731092215"/>
                    </a:ext>
                  </a:extLst>
                </a:gridCol>
                <a:gridCol w="1322772">
                  <a:extLst>
                    <a:ext uri="{9D8B030D-6E8A-4147-A177-3AD203B41FA5}">
                      <a16:colId xmlns:a16="http://schemas.microsoft.com/office/drawing/2014/main" val="1321149043"/>
                    </a:ext>
                  </a:extLst>
                </a:gridCol>
                <a:gridCol w="1740024">
                  <a:extLst>
                    <a:ext uri="{9D8B030D-6E8A-4147-A177-3AD203B41FA5}">
                      <a16:colId xmlns:a16="http://schemas.microsoft.com/office/drawing/2014/main" val="457228507"/>
                    </a:ext>
                  </a:extLst>
                </a:gridCol>
                <a:gridCol w="4208015">
                  <a:extLst>
                    <a:ext uri="{9D8B030D-6E8A-4147-A177-3AD203B41FA5}">
                      <a16:colId xmlns:a16="http://schemas.microsoft.com/office/drawing/2014/main" val="1799134477"/>
                    </a:ext>
                  </a:extLst>
                </a:gridCol>
              </a:tblGrid>
              <a:tr h="409182"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Field</a:t>
                      </a:r>
                      <a:endParaRPr lang="en-IN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6191" marR="16191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Type </a:t>
                      </a:r>
                      <a:endParaRPr lang="en-IN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6191" marR="16191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Length </a:t>
                      </a:r>
                      <a:endParaRPr lang="en-IN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6191" marR="16191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constraint</a:t>
                      </a:r>
                      <a:endParaRPr lang="en-IN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6191" marR="16191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Description </a:t>
                      </a:r>
                      <a:endParaRPr lang="en-IN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6191" marR="16191" marT="0" marB="0"/>
                </a:tc>
                <a:extLst>
                  <a:ext uri="{0D108BD9-81ED-4DB2-BD59-A6C34878D82A}">
                    <a16:rowId xmlns:a16="http://schemas.microsoft.com/office/drawing/2014/main" val="918174890"/>
                  </a:ext>
                </a:extLst>
              </a:tr>
              <a:tr h="270318"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tworkid</a:t>
                      </a:r>
                      <a:endParaRPr lang="en-IN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6191" marR="16191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</a:t>
                      </a:r>
                      <a:endParaRPr lang="en-IN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6191" marR="16191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IN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6191" marR="16191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primarykey</a:t>
                      </a:r>
                      <a:endParaRPr lang="en-IN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6191" marR="16191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Automatically incremented id</a:t>
                      </a:r>
                      <a:endParaRPr lang="en-IN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6191" marR="16191" marT="0" marB="0"/>
                </a:tc>
                <a:extLst>
                  <a:ext uri="{0D108BD9-81ED-4DB2-BD59-A6C34878D82A}">
                    <a16:rowId xmlns:a16="http://schemas.microsoft.com/office/drawing/2014/main" val="1676173840"/>
                  </a:ext>
                </a:extLst>
              </a:tr>
              <a:tr h="270318"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teamid</a:t>
                      </a:r>
                      <a:endParaRPr lang="en-IN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6191" marR="16191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</a:t>
                      </a:r>
                      <a:endParaRPr lang="en-IN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6191" marR="16191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</a:t>
                      </a:r>
                      <a:endParaRPr lang="en-IN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6191" marR="16191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foreignkey</a:t>
                      </a:r>
                      <a:endParaRPr lang="en-IN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6191" marR="16191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Code of teamleader</a:t>
                      </a:r>
                      <a:endParaRPr lang="en-IN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6191" marR="16191" marT="0" marB="0"/>
                </a:tc>
                <a:extLst>
                  <a:ext uri="{0D108BD9-81ED-4DB2-BD59-A6C34878D82A}">
                    <a16:rowId xmlns:a16="http://schemas.microsoft.com/office/drawing/2014/main" val="733288692"/>
                  </a:ext>
                </a:extLst>
              </a:tr>
              <a:tr h="478614"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projecttopic</a:t>
                      </a:r>
                      <a:endParaRPr lang="en-IN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6191" marR="16191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varchar</a:t>
                      </a:r>
                      <a:endParaRPr lang="en-IN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6191" marR="16191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</a:t>
                      </a:r>
                      <a:endParaRPr lang="en-IN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6191" marR="16191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notnull</a:t>
                      </a:r>
                      <a:endParaRPr lang="en-IN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6191" marR="16191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Topic of project</a:t>
                      </a:r>
                      <a:endParaRPr lang="en-IN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6191" marR="16191" marT="0" marB="0"/>
                </a:tc>
                <a:extLst>
                  <a:ext uri="{0D108BD9-81ED-4DB2-BD59-A6C34878D82A}">
                    <a16:rowId xmlns:a16="http://schemas.microsoft.com/office/drawing/2014/main" val="4190511423"/>
                  </a:ext>
                </a:extLst>
              </a:tr>
              <a:tr h="478614"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project</a:t>
                      </a:r>
                      <a:endParaRPr lang="en-IN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6191" marR="16191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varchar</a:t>
                      </a:r>
                      <a:endParaRPr lang="en-IN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6191" marR="16191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500</a:t>
                      </a:r>
                      <a:endParaRPr lang="en-IN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6191" marR="16191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notnull</a:t>
                      </a:r>
                      <a:endParaRPr lang="en-IN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6191" marR="16191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Path of project abstract file</a:t>
                      </a:r>
                      <a:endParaRPr lang="en-IN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6191" marR="16191" marT="0" marB="0"/>
                </a:tc>
                <a:extLst>
                  <a:ext uri="{0D108BD9-81ED-4DB2-BD59-A6C34878D82A}">
                    <a16:rowId xmlns:a16="http://schemas.microsoft.com/office/drawing/2014/main" val="3558042578"/>
                  </a:ext>
                </a:extLst>
              </a:tr>
              <a:tr h="478614"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extra</a:t>
                      </a:r>
                      <a:endParaRPr lang="en-IN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6191" marR="16191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varchar</a:t>
                      </a:r>
                      <a:endParaRPr lang="en-IN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6191" marR="16191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</a:t>
                      </a:r>
                      <a:endParaRPr lang="en-IN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6191" marR="16191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 null</a:t>
                      </a:r>
                      <a:endParaRPr lang="en-IN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6191" marR="16191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Extra information</a:t>
                      </a:r>
                      <a:endParaRPr lang="en-IN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6191" marR="16191" marT="0" marB="0"/>
                </a:tc>
                <a:extLst>
                  <a:ext uri="{0D108BD9-81ED-4DB2-BD59-A6C34878D82A}">
                    <a16:rowId xmlns:a16="http://schemas.microsoft.com/office/drawing/2014/main" val="2188020436"/>
                  </a:ext>
                </a:extLst>
              </a:tr>
              <a:tr h="548046"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completion date</a:t>
                      </a:r>
                      <a:endParaRPr lang="en-IN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6191" marR="16191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date</a:t>
                      </a:r>
                      <a:endParaRPr lang="en-IN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6191" marR="16191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IN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6191" marR="16191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notnull</a:t>
                      </a:r>
                      <a:endParaRPr lang="en-IN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6191" marR="16191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Date of completion assigned by admin</a:t>
                      </a:r>
                      <a:endParaRPr lang="en-IN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6191" marR="16191" marT="0" marB="0"/>
                </a:tc>
                <a:extLst>
                  <a:ext uri="{0D108BD9-81ED-4DB2-BD59-A6C34878D82A}">
                    <a16:rowId xmlns:a16="http://schemas.microsoft.com/office/drawing/2014/main" val="1203742681"/>
                  </a:ext>
                </a:extLst>
              </a:tr>
              <a:tr h="270318"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end date</a:t>
                      </a:r>
                      <a:endParaRPr lang="en-IN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6191" marR="16191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date</a:t>
                      </a:r>
                      <a:endParaRPr lang="en-IN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6191" marR="16191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IN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6191" marR="16191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notnull</a:t>
                      </a:r>
                      <a:endParaRPr lang="en-IN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6191" marR="16191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Actually completed date</a:t>
                      </a:r>
                      <a:endParaRPr lang="en-IN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6191" marR="16191" marT="0" marB="0"/>
                </a:tc>
                <a:extLst>
                  <a:ext uri="{0D108BD9-81ED-4DB2-BD59-A6C34878D82A}">
                    <a16:rowId xmlns:a16="http://schemas.microsoft.com/office/drawing/2014/main" val="4037901991"/>
                  </a:ext>
                </a:extLst>
              </a:tr>
              <a:tr h="478614"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workstatus</a:t>
                      </a:r>
                      <a:endParaRPr lang="en-IN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6191" marR="16191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varchar</a:t>
                      </a:r>
                      <a:endParaRPr lang="en-IN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6191" marR="16191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</a:t>
                      </a:r>
                      <a:endParaRPr lang="en-IN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6191" marR="16191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notnull</a:t>
                      </a:r>
                      <a:endParaRPr lang="en-IN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6191" marR="16191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Status of work</a:t>
                      </a:r>
                      <a:endParaRPr lang="en-IN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6191" marR="16191" marT="0" marB="0"/>
                </a:tc>
                <a:extLst>
                  <a:ext uri="{0D108BD9-81ED-4DB2-BD59-A6C34878D82A}">
                    <a16:rowId xmlns:a16="http://schemas.microsoft.com/office/drawing/2014/main" val="3197545621"/>
                  </a:ext>
                </a:extLst>
              </a:tr>
              <a:tr h="478614"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status</a:t>
                      </a:r>
                      <a:endParaRPr lang="en-IN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6191" marR="16191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varchar</a:t>
                      </a:r>
                      <a:endParaRPr lang="en-IN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6191" marR="16191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</a:t>
                      </a:r>
                      <a:endParaRPr lang="en-IN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6191" marR="16191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notnull</a:t>
                      </a:r>
                      <a:endParaRPr lang="en-IN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6191" marR="16191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Current status</a:t>
                      </a:r>
                      <a:endParaRPr lang="en-IN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6191" marR="16191" marT="0" marB="0"/>
                </a:tc>
                <a:extLst>
                  <a:ext uri="{0D108BD9-81ED-4DB2-BD59-A6C34878D82A}">
                    <a16:rowId xmlns:a16="http://schemas.microsoft.com/office/drawing/2014/main" val="2240823127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E9CD9037-98DF-4E67-A758-F1E955273CED}"/>
              </a:ext>
            </a:extLst>
          </p:cNvPr>
          <p:cNvSpPr txBox="1"/>
          <p:nvPr/>
        </p:nvSpPr>
        <p:spPr>
          <a:xfrm>
            <a:off x="701334" y="834500"/>
            <a:ext cx="79869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8.Table name: teamwork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Primary key: tworkid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Foreign key: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teamid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2012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4249CE05-AA0C-4456-A36A-54E7B2D340D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05507480"/>
              </p:ext>
            </p:extLst>
          </p:nvPr>
        </p:nvGraphicFramePr>
        <p:xfrm>
          <a:off x="781235" y="2352583"/>
          <a:ext cx="9022675" cy="81705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116207">
                  <a:extLst>
                    <a:ext uri="{9D8B030D-6E8A-4147-A177-3AD203B41FA5}">
                      <a16:colId xmlns:a16="http://schemas.microsoft.com/office/drawing/2014/main" val="4132270609"/>
                    </a:ext>
                  </a:extLst>
                </a:gridCol>
                <a:gridCol w="1440267">
                  <a:extLst>
                    <a:ext uri="{9D8B030D-6E8A-4147-A177-3AD203B41FA5}">
                      <a16:colId xmlns:a16="http://schemas.microsoft.com/office/drawing/2014/main" val="1956693691"/>
                    </a:ext>
                  </a:extLst>
                </a:gridCol>
                <a:gridCol w="1359252">
                  <a:extLst>
                    <a:ext uri="{9D8B030D-6E8A-4147-A177-3AD203B41FA5}">
                      <a16:colId xmlns:a16="http://schemas.microsoft.com/office/drawing/2014/main" val="1752440927"/>
                    </a:ext>
                  </a:extLst>
                </a:gridCol>
                <a:gridCol w="1872347">
                  <a:extLst>
                    <a:ext uri="{9D8B030D-6E8A-4147-A177-3AD203B41FA5}">
                      <a16:colId xmlns:a16="http://schemas.microsoft.com/office/drawing/2014/main" val="2169344055"/>
                    </a:ext>
                  </a:extLst>
                </a:gridCol>
                <a:gridCol w="3234602">
                  <a:extLst>
                    <a:ext uri="{9D8B030D-6E8A-4147-A177-3AD203B41FA5}">
                      <a16:colId xmlns:a16="http://schemas.microsoft.com/office/drawing/2014/main" val="2642987374"/>
                    </a:ext>
                  </a:extLst>
                </a:gridCol>
              </a:tblGrid>
              <a:tr h="284085"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Field</a:t>
                      </a:r>
                      <a:endParaRPr lang="en-IN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Type </a:t>
                      </a:r>
                      <a:endParaRPr lang="en-IN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Length </a:t>
                      </a:r>
                      <a:endParaRPr lang="en-IN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constraint</a:t>
                      </a:r>
                      <a:endParaRPr lang="en-IN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Description </a:t>
                      </a:r>
                      <a:endParaRPr lang="en-IN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76356457"/>
                  </a:ext>
                </a:extLst>
              </a:tr>
              <a:tr h="454854"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news</a:t>
                      </a:r>
                      <a:endParaRPr lang="en-IN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varchar</a:t>
                      </a:r>
                      <a:endParaRPr lang="en-IN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</a:t>
                      </a:r>
                      <a:endParaRPr lang="en-IN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notnull</a:t>
                      </a:r>
                      <a:endParaRPr lang="en-IN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News data</a:t>
                      </a:r>
                      <a:endParaRPr lang="en-IN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47695539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E9CD9037-98DF-4E67-A758-F1E955273CED}"/>
              </a:ext>
            </a:extLst>
          </p:cNvPr>
          <p:cNvSpPr txBox="1"/>
          <p:nvPr/>
        </p:nvSpPr>
        <p:spPr>
          <a:xfrm>
            <a:off x="781235" y="937906"/>
            <a:ext cx="79869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9.Table name: news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53630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Content Placeholder 3">
            <a:extLst>
              <a:ext uri="{FF2B5EF4-FFF2-40B4-BE49-F238E27FC236}">
                <a16:creationId xmlns:a16="http://schemas.microsoft.com/office/drawing/2014/main" id="{57E4E2D4-4B08-4C31-AA15-F3B8E2F1B1B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78782004"/>
              </p:ext>
            </p:extLst>
          </p:nvPr>
        </p:nvGraphicFramePr>
        <p:xfrm>
          <a:off x="781232" y="1693228"/>
          <a:ext cx="9165407" cy="382365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538523">
                  <a:extLst>
                    <a:ext uri="{9D8B030D-6E8A-4147-A177-3AD203B41FA5}">
                      <a16:colId xmlns:a16="http://schemas.microsoft.com/office/drawing/2014/main" val="537164405"/>
                    </a:ext>
                  </a:extLst>
                </a:gridCol>
                <a:gridCol w="1300735">
                  <a:extLst>
                    <a:ext uri="{9D8B030D-6E8A-4147-A177-3AD203B41FA5}">
                      <a16:colId xmlns:a16="http://schemas.microsoft.com/office/drawing/2014/main" val="685112494"/>
                    </a:ext>
                  </a:extLst>
                </a:gridCol>
                <a:gridCol w="1308377">
                  <a:extLst>
                    <a:ext uri="{9D8B030D-6E8A-4147-A177-3AD203B41FA5}">
                      <a16:colId xmlns:a16="http://schemas.microsoft.com/office/drawing/2014/main" val="333324726"/>
                    </a:ext>
                  </a:extLst>
                </a:gridCol>
                <a:gridCol w="2061213">
                  <a:extLst>
                    <a:ext uri="{9D8B030D-6E8A-4147-A177-3AD203B41FA5}">
                      <a16:colId xmlns:a16="http://schemas.microsoft.com/office/drawing/2014/main" val="26487992"/>
                    </a:ext>
                  </a:extLst>
                </a:gridCol>
                <a:gridCol w="2956559">
                  <a:extLst>
                    <a:ext uri="{9D8B030D-6E8A-4147-A177-3AD203B41FA5}">
                      <a16:colId xmlns:a16="http://schemas.microsoft.com/office/drawing/2014/main" val="3206708229"/>
                    </a:ext>
                  </a:extLst>
                </a:gridCol>
              </a:tblGrid>
              <a:tr h="475936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Field</a:t>
                      </a:r>
                      <a:endParaRPr lang="en-IN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Type</a:t>
                      </a:r>
                      <a:endParaRPr lang="en-IN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Length</a:t>
                      </a:r>
                      <a:endParaRPr lang="en-IN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Constraint</a:t>
                      </a:r>
                      <a:endParaRPr lang="en-IN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Description</a:t>
                      </a:r>
                      <a:endParaRPr lang="en-IN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33511948"/>
                  </a:ext>
                </a:extLst>
              </a:tr>
              <a:tr h="73312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inboxid</a:t>
                      </a:r>
                      <a:endParaRPr lang="en-IN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int</a:t>
                      </a:r>
                      <a:endParaRPr lang="en-IN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IN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primarykey</a:t>
                      </a:r>
                      <a:endParaRPr lang="en-IN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Automaticaly incremented id</a:t>
                      </a:r>
                      <a:endParaRPr lang="en-IN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80689451"/>
                  </a:ext>
                </a:extLst>
              </a:tr>
              <a:tr h="546148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toid</a:t>
                      </a:r>
                      <a:endParaRPr lang="en-IN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varchar</a:t>
                      </a:r>
                      <a:endParaRPr lang="en-IN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20</a:t>
                      </a:r>
                      <a:endParaRPr lang="en-IN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foreignkey</a:t>
                      </a:r>
                      <a:endParaRPr lang="en-IN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Id of receiver</a:t>
                      </a:r>
                      <a:endParaRPr lang="en-IN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01808136"/>
                  </a:ext>
                </a:extLst>
              </a:tr>
              <a:tr h="578206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fromid</a:t>
                      </a:r>
                      <a:endParaRPr lang="en-IN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varchar</a:t>
                      </a:r>
                      <a:endParaRPr lang="en-IN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20</a:t>
                      </a:r>
                      <a:endParaRPr lang="en-IN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foreignkey </a:t>
                      </a:r>
                      <a:endParaRPr lang="en-IN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Id of sender</a:t>
                      </a:r>
                      <a:endParaRPr lang="en-IN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16423132"/>
                  </a:ext>
                </a:extLst>
              </a:tr>
              <a:tr h="546148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subject</a:t>
                      </a:r>
                      <a:endParaRPr lang="en-IN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varchar</a:t>
                      </a:r>
                      <a:endParaRPr lang="en-IN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50</a:t>
                      </a:r>
                      <a:endParaRPr lang="en-IN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notnull</a:t>
                      </a:r>
                      <a:endParaRPr lang="en-IN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Subject of message</a:t>
                      </a:r>
                      <a:endParaRPr lang="en-IN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52281554"/>
                  </a:ext>
                </a:extLst>
              </a:tr>
              <a:tr h="578206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message</a:t>
                      </a:r>
                      <a:endParaRPr lang="en-IN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varchar</a:t>
                      </a:r>
                      <a:endParaRPr lang="en-IN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500</a:t>
                      </a:r>
                      <a:endParaRPr lang="en-IN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not null</a:t>
                      </a:r>
                      <a:endParaRPr lang="en-IN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Content of message</a:t>
                      </a:r>
                      <a:endParaRPr lang="en-IN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95190424"/>
                  </a:ext>
                </a:extLst>
              </a:tr>
              <a:tr h="365889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Field</a:t>
                      </a:r>
                      <a:endParaRPr lang="en-IN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Type</a:t>
                      </a:r>
                      <a:endParaRPr lang="en-IN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Length</a:t>
                      </a:r>
                      <a:endParaRPr lang="en-IN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Constraint</a:t>
                      </a:r>
                      <a:endParaRPr lang="en-IN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Description</a:t>
                      </a:r>
                      <a:endParaRPr lang="en-IN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06732672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E9CD9037-98DF-4E67-A758-F1E955273CED}"/>
              </a:ext>
            </a:extLst>
          </p:cNvPr>
          <p:cNvSpPr txBox="1"/>
          <p:nvPr/>
        </p:nvSpPr>
        <p:spPr>
          <a:xfrm>
            <a:off x="760911" y="492898"/>
            <a:ext cx="798694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10.Table name: inbox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Primary key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inboxid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Foreign key: 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toid, fromid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7F5FEAE-D6A7-4970-817C-59E3EF7D95C9}"/>
              </a:ext>
            </a:extLst>
          </p:cNvPr>
          <p:cNvSpPr/>
          <p:nvPr/>
        </p:nvSpPr>
        <p:spPr>
          <a:xfrm>
            <a:off x="781233" y="5171440"/>
            <a:ext cx="9185727" cy="3454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0717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Content Placeholder 3">
            <a:extLst>
              <a:ext uri="{FF2B5EF4-FFF2-40B4-BE49-F238E27FC236}">
                <a16:creationId xmlns:a16="http://schemas.microsoft.com/office/drawing/2014/main" id="{57E4E2D4-4B08-4C31-AA15-F3B8E2F1B1B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74568486"/>
              </p:ext>
            </p:extLst>
          </p:nvPr>
        </p:nvGraphicFramePr>
        <p:xfrm>
          <a:off x="781232" y="1693228"/>
          <a:ext cx="9165407" cy="382430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538523">
                  <a:extLst>
                    <a:ext uri="{9D8B030D-6E8A-4147-A177-3AD203B41FA5}">
                      <a16:colId xmlns:a16="http://schemas.microsoft.com/office/drawing/2014/main" val="537164405"/>
                    </a:ext>
                  </a:extLst>
                </a:gridCol>
                <a:gridCol w="1300735">
                  <a:extLst>
                    <a:ext uri="{9D8B030D-6E8A-4147-A177-3AD203B41FA5}">
                      <a16:colId xmlns:a16="http://schemas.microsoft.com/office/drawing/2014/main" val="685112494"/>
                    </a:ext>
                  </a:extLst>
                </a:gridCol>
                <a:gridCol w="1308377">
                  <a:extLst>
                    <a:ext uri="{9D8B030D-6E8A-4147-A177-3AD203B41FA5}">
                      <a16:colId xmlns:a16="http://schemas.microsoft.com/office/drawing/2014/main" val="333324726"/>
                    </a:ext>
                  </a:extLst>
                </a:gridCol>
                <a:gridCol w="2101853">
                  <a:extLst>
                    <a:ext uri="{9D8B030D-6E8A-4147-A177-3AD203B41FA5}">
                      <a16:colId xmlns:a16="http://schemas.microsoft.com/office/drawing/2014/main" val="26487992"/>
                    </a:ext>
                  </a:extLst>
                </a:gridCol>
                <a:gridCol w="2915919">
                  <a:extLst>
                    <a:ext uri="{9D8B030D-6E8A-4147-A177-3AD203B41FA5}">
                      <a16:colId xmlns:a16="http://schemas.microsoft.com/office/drawing/2014/main" val="3206708229"/>
                    </a:ext>
                  </a:extLst>
                </a:gridCol>
              </a:tblGrid>
              <a:tr h="470298"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Field</a:t>
                      </a:r>
                      <a:endParaRPr lang="en-IN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Type </a:t>
                      </a:r>
                      <a:endParaRPr lang="en-IN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Length </a:t>
                      </a:r>
                      <a:endParaRPr lang="en-IN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constraint</a:t>
                      </a:r>
                      <a:endParaRPr lang="en-IN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Description </a:t>
                      </a:r>
                      <a:endParaRPr lang="en-IN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33511948"/>
                  </a:ext>
                </a:extLst>
              </a:tr>
              <a:tr h="769728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sendid</a:t>
                      </a:r>
                      <a:endParaRPr lang="en-IN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int</a:t>
                      </a:r>
                      <a:endParaRPr lang="en-IN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IN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primarykey</a:t>
                      </a:r>
                      <a:endParaRPr lang="en-IN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Automaticaly incremented id</a:t>
                      </a:r>
                      <a:endParaRPr lang="en-IN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80689451"/>
                  </a:ext>
                </a:extLst>
              </a:tr>
              <a:tr h="539679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fromid</a:t>
                      </a:r>
                      <a:endParaRPr lang="en-IN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varchar</a:t>
                      </a:r>
                      <a:endParaRPr lang="en-IN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20</a:t>
                      </a:r>
                      <a:endParaRPr lang="en-IN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foreignkey</a:t>
                      </a:r>
                      <a:endParaRPr lang="en-IN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Id of receiver</a:t>
                      </a:r>
                      <a:endParaRPr lang="en-IN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01808136"/>
                  </a:ext>
                </a:extLst>
              </a:tr>
              <a:tr h="571357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toid</a:t>
                      </a:r>
                      <a:endParaRPr lang="en-IN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varchar</a:t>
                      </a:r>
                      <a:endParaRPr lang="en-IN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20</a:t>
                      </a:r>
                      <a:endParaRPr lang="en-IN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foreignkey</a:t>
                      </a:r>
                      <a:endParaRPr lang="en-IN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Id of sender</a:t>
                      </a:r>
                      <a:endParaRPr lang="en-IN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16423132"/>
                  </a:ext>
                </a:extLst>
              </a:tr>
              <a:tr h="539679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subject</a:t>
                      </a:r>
                      <a:endParaRPr lang="en-IN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varchar</a:t>
                      </a:r>
                      <a:endParaRPr lang="en-IN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50</a:t>
                      </a:r>
                      <a:endParaRPr lang="en-IN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notnull</a:t>
                      </a:r>
                      <a:endParaRPr lang="en-IN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Subject of message</a:t>
                      </a:r>
                      <a:endParaRPr lang="en-IN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52281554"/>
                  </a:ext>
                </a:extLst>
              </a:tr>
              <a:tr h="571357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message</a:t>
                      </a:r>
                      <a:endParaRPr lang="en-IN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varchar</a:t>
                      </a:r>
                      <a:endParaRPr lang="en-IN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500</a:t>
                      </a:r>
                      <a:endParaRPr lang="en-IN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notnull</a:t>
                      </a:r>
                      <a:endParaRPr lang="en-IN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Content of message</a:t>
                      </a:r>
                      <a:endParaRPr lang="en-IN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95190424"/>
                  </a:ext>
                </a:extLst>
              </a:tr>
              <a:tr h="361555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Field</a:t>
                      </a:r>
                      <a:endParaRPr lang="en-IN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Type</a:t>
                      </a:r>
                      <a:endParaRPr lang="en-IN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Length</a:t>
                      </a:r>
                      <a:endParaRPr lang="en-IN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Constraint</a:t>
                      </a:r>
                      <a:endParaRPr lang="en-IN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Description</a:t>
                      </a:r>
                      <a:endParaRPr lang="en-IN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06732672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E9CD9037-98DF-4E67-A758-F1E955273CED}"/>
              </a:ext>
            </a:extLst>
          </p:cNvPr>
          <p:cNvSpPr txBox="1"/>
          <p:nvPr/>
        </p:nvSpPr>
        <p:spPr>
          <a:xfrm>
            <a:off x="760911" y="563568"/>
            <a:ext cx="798694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11.Table name: sentitems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Primary key: sendid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Foreign key: fromid, toid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7F5FEAE-D6A7-4970-817C-59E3EF7D95C9}"/>
              </a:ext>
            </a:extLst>
          </p:cNvPr>
          <p:cNvSpPr/>
          <p:nvPr/>
        </p:nvSpPr>
        <p:spPr>
          <a:xfrm>
            <a:off x="781233" y="5171440"/>
            <a:ext cx="9185727" cy="3454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029769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0AE521A5-B887-4401-A93E-E148261DEA2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65823789"/>
              </p:ext>
            </p:extLst>
          </p:nvPr>
        </p:nvGraphicFramePr>
        <p:xfrm>
          <a:off x="781231" y="1800008"/>
          <a:ext cx="9185727" cy="377549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00018">
                  <a:extLst>
                    <a:ext uri="{9D8B030D-6E8A-4147-A177-3AD203B41FA5}">
                      <a16:colId xmlns:a16="http://schemas.microsoft.com/office/drawing/2014/main" val="1970013149"/>
                    </a:ext>
                  </a:extLst>
                </a:gridCol>
                <a:gridCol w="1400018">
                  <a:extLst>
                    <a:ext uri="{9D8B030D-6E8A-4147-A177-3AD203B41FA5}">
                      <a16:colId xmlns:a16="http://schemas.microsoft.com/office/drawing/2014/main" val="759216611"/>
                    </a:ext>
                  </a:extLst>
                </a:gridCol>
                <a:gridCol w="1339585">
                  <a:extLst>
                    <a:ext uri="{9D8B030D-6E8A-4147-A177-3AD203B41FA5}">
                      <a16:colId xmlns:a16="http://schemas.microsoft.com/office/drawing/2014/main" val="235655727"/>
                    </a:ext>
                  </a:extLst>
                </a:gridCol>
                <a:gridCol w="1631676">
                  <a:extLst>
                    <a:ext uri="{9D8B030D-6E8A-4147-A177-3AD203B41FA5}">
                      <a16:colId xmlns:a16="http://schemas.microsoft.com/office/drawing/2014/main" val="3687368712"/>
                    </a:ext>
                  </a:extLst>
                </a:gridCol>
                <a:gridCol w="3414430">
                  <a:extLst>
                    <a:ext uri="{9D8B030D-6E8A-4147-A177-3AD203B41FA5}">
                      <a16:colId xmlns:a16="http://schemas.microsoft.com/office/drawing/2014/main" val="1482053841"/>
                    </a:ext>
                  </a:extLst>
                </a:gridCol>
              </a:tblGrid>
              <a:tr h="527932"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Field</a:t>
                      </a:r>
                      <a:endParaRPr lang="en-IN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912" marR="47912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Type </a:t>
                      </a:r>
                      <a:endParaRPr lang="en-IN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912" marR="47912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Length </a:t>
                      </a:r>
                      <a:endParaRPr lang="en-IN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912" marR="47912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constraint</a:t>
                      </a:r>
                      <a:endParaRPr lang="en-IN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912" marR="47912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Description </a:t>
                      </a:r>
                      <a:endParaRPr lang="en-IN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912" marR="47912" marT="0" marB="0"/>
                </a:tc>
                <a:extLst>
                  <a:ext uri="{0D108BD9-81ED-4DB2-BD59-A6C34878D82A}">
                    <a16:rowId xmlns:a16="http://schemas.microsoft.com/office/drawing/2014/main" val="2000618484"/>
                  </a:ext>
                </a:extLst>
              </a:tr>
              <a:tr h="577071"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id</a:t>
                      </a:r>
                      <a:endParaRPr lang="en-IN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912" marR="47912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</a:t>
                      </a:r>
                      <a:endParaRPr lang="en-IN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912" marR="47912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IN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912" marR="47912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primarykey</a:t>
                      </a:r>
                      <a:endParaRPr lang="en-IN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912" marR="47912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Automatically incremented id</a:t>
                      </a:r>
                      <a:endParaRPr lang="en-IN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912" marR="47912" marT="0" marB="0"/>
                </a:tc>
                <a:extLst>
                  <a:ext uri="{0D108BD9-81ED-4DB2-BD59-A6C34878D82A}">
                    <a16:rowId xmlns:a16="http://schemas.microsoft.com/office/drawing/2014/main" val="2291396884"/>
                  </a:ext>
                </a:extLst>
              </a:tr>
              <a:tr h="577071"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from</a:t>
                      </a:r>
                      <a:endParaRPr lang="en-IN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912" marR="47912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varchar</a:t>
                      </a:r>
                      <a:endParaRPr lang="en-IN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912" marR="47912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</a:t>
                      </a:r>
                      <a:endParaRPr lang="en-IN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912" marR="47912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foreignkey</a:t>
                      </a:r>
                      <a:endParaRPr lang="en-IN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912" marR="47912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Sender</a:t>
                      </a:r>
                      <a:endParaRPr lang="en-IN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912" marR="47912" marT="0" marB="0"/>
                </a:tc>
                <a:extLst>
                  <a:ext uri="{0D108BD9-81ED-4DB2-BD59-A6C34878D82A}">
                    <a16:rowId xmlns:a16="http://schemas.microsoft.com/office/drawing/2014/main" val="1438712932"/>
                  </a:ext>
                </a:extLst>
              </a:tr>
              <a:tr h="577071"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</a:t>
                      </a:r>
                      <a:endParaRPr lang="en-IN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912" marR="47912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varchar</a:t>
                      </a:r>
                      <a:endParaRPr lang="en-IN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912" marR="47912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</a:t>
                      </a:r>
                      <a:endParaRPr lang="en-IN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912" marR="47912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foreignkey</a:t>
                      </a:r>
                      <a:endParaRPr lang="en-IN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912" marR="47912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Receiver </a:t>
                      </a:r>
                      <a:endParaRPr lang="en-IN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912" marR="47912" marT="0" marB="0"/>
                </a:tc>
                <a:extLst>
                  <a:ext uri="{0D108BD9-81ED-4DB2-BD59-A6C34878D82A}">
                    <a16:rowId xmlns:a16="http://schemas.microsoft.com/office/drawing/2014/main" val="1632407568"/>
                  </a:ext>
                </a:extLst>
              </a:tr>
              <a:tr h="577071"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message</a:t>
                      </a:r>
                      <a:endParaRPr lang="en-IN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912" marR="47912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text</a:t>
                      </a:r>
                      <a:endParaRPr lang="en-IN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912" marR="47912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IN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912" marR="47912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notnull</a:t>
                      </a:r>
                      <a:endParaRPr lang="en-IN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912" marR="47912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Content </a:t>
                      </a:r>
                      <a:endParaRPr lang="en-IN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912" marR="47912" marT="0" marB="0"/>
                </a:tc>
                <a:extLst>
                  <a:ext uri="{0D108BD9-81ED-4DB2-BD59-A6C34878D82A}">
                    <a16:rowId xmlns:a16="http://schemas.microsoft.com/office/drawing/2014/main" val="770563999"/>
                  </a:ext>
                </a:extLst>
              </a:tr>
              <a:tr h="577071"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sent</a:t>
                      </a:r>
                      <a:endParaRPr lang="en-IN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912" marR="47912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datetime</a:t>
                      </a:r>
                      <a:endParaRPr lang="en-IN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912" marR="47912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IN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912" marR="47912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notnull</a:t>
                      </a:r>
                      <a:endParaRPr lang="en-IN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912" marR="47912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Send message</a:t>
                      </a:r>
                      <a:endParaRPr lang="en-IN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912" marR="47912" marT="0" marB="0"/>
                </a:tc>
                <a:extLst>
                  <a:ext uri="{0D108BD9-81ED-4DB2-BD59-A6C34878D82A}">
                    <a16:rowId xmlns:a16="http://schemas.microsoft.com/office/drawing/2014/main" val="2062787059"/>
                  </a:ext>
                </a:extLst>
              </a:tr>
              <a:tr h="356440"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recd</a:t>
                      </a:r>
                      <a:endParaRPr lang="en-IN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912" marR="47912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</a:t>
                      </a:r>
                      <a:endParaRPr lang="en-IN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912" marR="47912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lang="en-IN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912" marR="47912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notnull</a:t>
                      </a:r>
                      <a:endParaRPr lang="en-IN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912" marR="47912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Record of message</a:t>
                      </a:r>
                      <a:endParaRPr lang="en-IN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912" marR="47912" marT="0" marB="0"/>
                </a:tc>
                <a:extLst>
                  <a:ext uri="{0D108BD9-81ED-4DB2-BD59-A6C34878D82A}">
                    <a16:rowId xmlns:a16="http://schemas.microsoft.com/office/drawing/2014/main" val="569704833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E9CD9037-98DF-4E67-A758-F1E955273CED}"/>
              </a:ext>
            </a:extLst>
          </p:cNvPr>
          <p:cNvSpPr txBox="1"/>
          <p:nvPr/>
        </p:nvSpPr>
        <p:spPr>
          <a:xfrm>
            <a:off x="781229" y="682336"/>
            <a:ext cx="798694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12.Table name: chat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Primary key: sendid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Foreign key: from, to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7F5FEAE-D6A7-4970-817C-59E3EF7D95C9}"/>
              </a:ext>
            </a:extLst>
          </p:cNvPr>
          <p:cNvSpPr/>
          <p:nvPr/>
        </p:nvSpPr>
        <p:spPr>
          <a:xfrm>
            <a:off x="781233" y="5171440"/>
            <a:ext cx="9185727" cy="3454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A36E50D-4BB3-43C1-A467-87F3DB92C026}"/>
              </a:ext>
            </a:extLst>
          </p:cNvPr>
          <p:cNvSpPr/>
          <p:nvPr/>
        </p:nvSpPr>
        <p:spPr>
          <a:xfrm>
            <a:off x="710214" y="5397623"/>
            <a:ext cx="10040644" cy="4793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77313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9E3200-86C4-463D-A087-C875F42AC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0527"/>
            <a:ext cx="10515600" cy="820580"/>
          </a:xfrm>
        </p:spPr>
        <p:txBody>
          <a:bodyPr>
            <a:normAutofit/>
          </a:bodyPr>
          <a:lstStyle/>
          <a:p>
            <a:pPr algn="ctr"/>
            <a:r>
              <a:rPr lang="en-IN" sz="3600" dirty="0">
                <a:solidFill>
                  <a:schemeClr val="accent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UML DIAGRAMS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A37F0E3-00AF-48DF-891A-0BA9CC61EC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9007" y="1828800"/>
            <a:ext cx="6000837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1B955E7-4044-4EFD-B35C-B34CA89B0AED}"/>
              </a:ext>
            </a:extLst>
          </p:cNvPr>
          <p:cNvSpPr txBox="1"/>
          <p:nvPr/>
        </p:nvSpPr>
        <p:spPr>
          <a:xfrm>
            <a:off x="453045" y="727983"/>
            <a:ext cx="31424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 DAIGRAM</a:t>
            </a:r>
          </a:p>
        </p:txBody>
      </p:sp>
    </p:spTree>
    <p:extLst>
      <p:ext uri="{BB962C8B-B14F-4D97-AF65-F5344CB8AC3E}">
        <p14:creationId xmlns:p14="http://schemas.microsoft.com/office/powerpoint/2010/main" val="1237127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8C28B6-D533-4378-9D1E-ACD8A2969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9E4999-398A-4A8F-BCB6-E6667AFC4E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61606"/>
          </a:xfrm>
        </p:spPr>
        <p:txBody>
          <a:bodyPr>
            <a:normAutofit/>
          </a:bodyPr>
          <a:lstStyle/>
          <a:p>
            <a:pPr algn="just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Development System allows all participants to share ideas, documents and allows to enter, distribute and track all tasks required to reach a common objective from any browser, anywhere in the world and at any time of the day.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objective of the system is providing a web application for a software company for supporting the planning of human resources and project management.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system supports the process of associating tasks to the right employees in a way that due dates are met while every employee gets a constant workload and also the work of each of the employee can be analyzed efficiently.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393992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B7AC24-16D9-427D-AB4A-02A711DADD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02541"/>
          </a:xfrm>
        </p:spPr>
        <p:txBody>
          <a:bodyPr>
            <a:normAutofit/>
          </a:bodyPr>
          <a:lstStyle/>
          <a:p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 DIAGRAM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E13DA41-45A5-4500-B86F-9BE261BCB0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3347" y="1828800"/>
            <a:ext cx="6652156" cy="4351338"/>
          </a:xfrm>
        </p:spPr>
      </p:pic>
    </p:spTree>
    <p:extLst>
      <p:ext uri="{BB962C8B-B14F-4D97-AF65-F5344CB8AC3E}">
        <p14:creationId xmlns:p14="http://schemas.microsoft.com/office/powerpoint/2010/main" val="22431942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7603D1-0336-47C4-9F57-56B2E92EAE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02541"/>
          </a:xfrm>
        </p:spPr>
        <p:txBody>
          <a:bodyPr>
            <a:normAutofit/>
          </a:bodyPr>
          <a:lstStyle/>
          <a:p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DEPLOYMENT DIAGRAM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836EF35-A1D3-4777-B579-268431467A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1782" y="1828800"/>
            <a:ext cx="4875287" cy="4351338"/>
          </a:xfrm>
        </p:spPr>
      </p:pic>
    </p:spTree>
    <p:extLst>
      <p:ext uri="{BB962C8B-B14F-4D97-AF65-F5344CB8AC3E}">
        <p14:creationId xmlns:p14="http://schemas.microsoft.com/office/powerpoint/2010/main" val="29059249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A47AF-4E5E-41F8-94CE-1B2BBF2231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9594"/>
            <a:ext cx="10515600" cy="1325563"/>
          </a:xfrm>
        </p:spPr>
        <p:txBody>
          <a:bodyPr>
            <a:normAutofit/>
          </a:bodyPr>
          <a:lstStyle/>
          <a:p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BEHAVIOUR DIAGRAM  -USECASE: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F771322-F16A-483B-8F25-DD0B1FEB7C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6420" y="1828800"/>
            <a:ext cx="6406010" cy="4351338"/>
          </a:xfrm>
        </p:spPr>
      </p:pic>
    </p:spTree>
    <p:extLst>
      <p:ext uri="{BB962C8B-B14F-4D97-AF65-F5344CB8AC3E}">
        <p14:creationId xmlns:p14="http://schemas.microsoft.com/office/powerpoint/2010/main" val="1778386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A96DAE-F683-4F69-963F-A9BCF60138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91318"/>
          </a:xfrm>
        </p:spPr>
        <p:txBody>
          <a:bodyPr>
            <a:normAutofit/>
          </a:bodyPr>
          <a:lstStyle/>
          <a:p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SEQUENCE DIAGRAM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EEE1BE9-A9AD-4EB3-ABF9-64FF754CFC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1034" y="1828800"/>
            <a:ext cx="6016783" cy="4351338"/>
          </a:xfrm>
        </p:spPr>
      </p:pic>
    </p:spTree>
    <p:extLst>
      <p:ext uri="{BB962C8B-B14F-4D97-AF65-F5344CB8AC3E}">
        <p14:creationId xmlns:p14="http://schemas.microsoft.com/office/powerpoint/2010/main" val="42122214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941726-C840-408F-81CD-563E59B295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84786"/>
          </a:xfrm>
        </p:spPr>
        <p:txBody>
          <a:bodyPr>
            <a:noAutofit/>
          </a:bodyPr>
          <a:lstStyle/>
          <a:p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COLLABORATION DIAGRAM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328D5348-848F-4E6A-8255-1295FB2C51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0533" y="1828800"/>
            <a:ext cx="4237785" cy="4351338"/>
          </a:xfrm>
        </p:spPr>
      </p:pic>
    </p:spTree>
    <p:extLst>
      <p:ext uri="{BB962C8B-B14F-4D97-AF65-F5344CB8AC3E}">
        <p14:creationId xmlns:p14="http://schemas.microsoft.com/office/powerpoint/2010/main" val="26825994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A7E29-E125-433D-B715-ADCDD525F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49275"/>
          </a:xfrm>
        </p:spPr>
        <p:txBody>
          <a:bodyPr>
            <a:noAutofit/>
          </a:bodyPr>
          <a:lstStyle/>
          <a:p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STATECHART DIAGRAM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F7740DB-D337-48FB-A4B6-C0EFE22731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8427" y="1828800"/>
            <a:ext cx="5961997" cy="4351338"/>
          </a:xfrm>
        </p:spPr>
      </p:pic>
    </p:spTree>
    <p:extLst>
      <p:ext uri="{BB962C8B-B14F-4D97-AF65-F5344CB8AC3E}">
        <p14:creationId xmlns:p14="http://schemas.microsoft.com/office/powerpoint/2010/main" val="318921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34055-4DF0-4996-8FAC-0E0CB6F420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13764"/>
          </a:xfrm>
        </p:spPr>
        <p:txBody>
          <a:bodyPr>
            <a:normAutofit/>
          </a:bodyPr>
          <a:lstStyle/>
          <a:p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ACTIVITY DIAGRAM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4B6217-953E-467D-8797-F67C681EDC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0410" y="1828800"/>
            <a:ext cx="5438031" cy="4351338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2716827-D18E-4667-B987-8801B90D5E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8786" y="807868"/>
            <a:ext cx="9354427" cy="5965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8334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3F7C8-D826-41BA-9BE9-42EE90C5C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8284"/>
            <a:ext cx="10515600" cy="717951"/>
          </a:xfrm>
        </p:spPr>
        <p:txBody>
          <a:bodyPr>
            <a:normAutofit/>
          </a:bodyPr>
          <a:lstStyle/>
          <a:p>
            <a:pPr algn="ctr"/>
            <a:r>
              <a:rPr lang="en-IN" sz="36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FORM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768611-7002-41A0-9B35-36CE673C2F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98485"/>
            <a:ext cx="10515600" cy="4978478"/>
          </a:xfrm>
        </p:spPr>
        <p:txBody>
          <a:bodyPr/>
          <a:lstStyle/>
          <a:p>
            <a:pPr marL="0" indent="0">
              <a:buNone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         Home Page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EBB835-29AB-4B52-958A-48992C785D81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4928" y="1740023"/>
            <a:ext cx="8202967" cy="463919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933192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656ED16-A5F9-4395-A9C4-C85C526BA066}"/>
              </a:ext>
            </a:extLst>
          </p:cNvPr>
          <p:cNvSpPr/>
          <p:nvPr/>
        </p:nvSpPr>
        <p:spPr>
          <a:xfrm>
            <a:off x="4012706" y="769801"/>
            <a:ext cx="6640497" cy="4608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24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Client Registration</a:t>
            </a:r>
            <a:endParaRPr lang="en-IN" sz="2400" b="1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1D5EDCA-8303-457A-A102-1610E65828F1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4624" y="1792922"/>
            <a:ext cx="7084381" cy="443920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735497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7E11CCF-F024-447F-AF40-F87961258D3E}"/>
              </a:ext>
            </a:extLst>
          </p:cNvPr>
          <p:cNvSpPr/>
          <p:nvPr/>
        </p:nvSpPr>
        <p:spPr>
          <a:xfrm>
            <a:off x="4874935" y="782848"/>
            <a:ext cx="1954381" cy="4680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24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Admin Home</a:t>
            </a:r>
            <a:endParaRPr lang="en-IN" sz="16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236CCCC-A0C6-423B-9B6D-64B93421E551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4928" y="1777681"/>
            <a:ext cx="8140823" cy="453434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573126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B52251-1F9B-4F55-B8C3-B1014B911A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907" y="524923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IN" sz="36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B9F810-68EF-4CF3-8978-951B7ABEC5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16833" y="1950098"/>
            <a:ext cx="10586877" cy="335685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There are five users in this project:</a:t>
            </a:r>
          </a:p>
          <a:p>
            <a:pPr marL="0" indent="0" algn="just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1.Administrator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2.Project Manager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3.Team Leader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Employees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 Clients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21044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BF94E54-ADFB-479D-9A63-34C893678B33}"/>
              </a:ext>
            </a:extLst>
          </p:cNvPr>
          <p:cNvSpPr/>
          <p:nvPr/>
        </p:nvSpPr>
        <p:spPr>
          <a:xfrm>
            <a:off x="5005145" y="578661"/>
            <a:ext cx="1777281" cy="4680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24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Add Project</a:t>
            </a:r>
            <a:endParaRPr lang="en-IN" sz="16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0A9CC96-A056-42F6-8693-59E77098143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4523" y="1441222"/>
            <a:ext cx="7306324" cy="46932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373361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03DE134-1577-4803-BA2D-68EB9F0519EE}"/>
              </a:ext>
            </a:extLst>
          </p:cNvPr>
          <p:cNvSpPr/>
          <p:nvPr/>
        </p:nvSpPr>
        <p:spPr>
          <a:xfrm>
            <a:off x="4892194" y="960400"/>
            <a:ext cx="2085058" cy="4680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24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Assign Project</a:t>
            </a:r>
            <a:endParaRPr lang="en-IN" sz="16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1C64A7-C656-415D-A549-6C6EAE7F5B8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5647" y="1728787"/>
            <a:ext cx="7102136" cy="431690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120881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6A791AC-7EDA-4988-B7C6-16BFFFF44199}"/>
              </a:ext>
            </a:extLst>
          </p:cNvPr>
          <p:cNvSpPr/>
          <p:nvPr/>
        </p:nvSpPr>
        <p:spPr>
          <a:xfrm>
            <a:off x="4074927" y="623050"/>
            <a:ext cx="3551806" cy="4680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24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Completed/Failed Project</a:t>
            </a:r>
            <a:endParaRPr lang="en-IN" sz="16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C20E7E7-9DFF-423C-9A6B-D695239D2AA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6352" y="1564639"/>
            <a:ext cx="8211845" cy="50137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616780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51B3CB6-4A8C-49F8-8B09-7BA457D5DEF0}"/>
              </a:ext>
            </a:extLst>
          </p:cNvPr>
          <p:cNvSpPr/>
          <p:nvPr/>
        </p:nvSpPr>
        <p:spPr>
          <a:xfrm>
            <a:off x="4524394" y="729581"/>
            <a:ext cx="2101729" cy="4680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24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Manager View</a:t>
            </a:r>
            <a:endParaRPr lang="en-IN" sz="16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49B698-DCA1-48ED-8839-7641311E2932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1348" y="1615736"/>
            <a:ext cx="8282866" cy="435893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734730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149E39A-62F9-4484-879F-E4CE3E74C71E}"/>
              </a:ext>
            </a:extLst>
          </p:cNvPr>
          <p:cNvSpPr/>
          <p:nvPr/>
        </p:nvSpPr>
        <p:spPr>
          <a:xfrm>
            <a:off x="4137432" y="667437"/>
            <a:ext cx="2925544" cy="4680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  <a:tabLst>
                <a:tab pos="2446020" algn="l"/>
              </a:tabLst>
            </a:pPr>
            <a:r>
              <a:rPr lang="en-IN" sz="24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Manager Work View</a:t>
            </a:r>
            <a:endParaRPr lang="en-IN" sz="16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7B91D5-C357-4C3E-A96C-C25CBDD9914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4008" y="1634489"/>
            <a:ext cx="7688062" cy="434906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697311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CFB5722-14A6-41D1-BF0C-748358694AD6}"/>
              </a:ext>
            </a:extLst>
          </p:cNvPr>
          <p:cNvSpPr/>
          <p:nvPr/>
        </p:nvSpPr>
        <p:spPr>
          <a:xfrm>
            <a:off x="4648035" y="702949"/>
            <a:ext cx="1915781" cy="4680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  <a:tabLst>
                <a:tab pos="2446020" algn="l"/>
              </a:tabLst>
            </a:pPr>
            <a:r>
              <a:rPr lang="en-IN" sz="24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Admin Work</a:t>
            </a:r>
            <a:endParaRPr lang="en-IN" sz="16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C85D43-6C1D-4869-BA5C-A50FE48D4B8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8291" y="1346544"/>
            <a:ext cx="7538369" cy="436179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894285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C3DA795-B54F-4532-A570-98D1CAA55A81}"/>
              </a:ext>
            </a:extLst>
          </p:cNvPr>
          <p:cNvSpPr/>
          <p:nvPr/>
        </p:nvSpPr>
        <p:spPr>
          <a:xfrm>
            <a:off x="4891697" y="898257"/>
            <a:ext cx="2237344" cy="4680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  <a:tabLst>
                <a:tab pos="2446020" algn="l"/>
              </a:tabLst>
            </a:pPr>
            <a:r>
              <a:rPr lang="en-IN" sz="24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Manager Home</a:t>
            </a:r>
            <a:endParaRPr lang="en-IN" sz="16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F177927-D397-40C2-952B-02A947B0D9E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9418" y="1811046"/>
            <a:ext cx="8433786" cy="438556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8381347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45453E0-C1C4-45C2-A611-636E05E3D049}"/>
              </a:ext>
            </a:extLst>
          </p:cNvPr>
          <p:cNvSpPr/>
          <p:nvPr/>
        </p:nvSpPr>
        <p:spPr>
          <a:xfrm>
            <a:off x="4124017" y="862745"/>
            <a:ext cx="3349315" cy="4680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  <a:tabLst>
                <a:tab pos="2446020" algn="l"/>
              </a:tabLst>
            </a:pPr>
            <a:r>
              <a:rPr lang="en-IN" sz="24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Team leader Work View</a:t>
            </a:r>
            <a:endParaRPr lang="en-IN" sz="16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D28BD86-6980-4D7C-865C-D09047B96D15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1460" y="1735657"/>
            <a:ext cx="7377344" cy="395492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6699739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3A1F15D-35F2-4227-BE6C-DF69D3256C38}"/>
              </a:ext>
            </a:extLst>
          </p:cNvPr>
          <p:cNvSpPr/>
          <p:nvPr/>
        </p:nvSpPr>
        <p:spPr>
          <a:xfrm>
            <a:off x="4543527" y="836113"/>
            <a:ext cx="2645724" cy="4680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  <a:tabLst>
                <a:tab pos="2446020" algn="l"/>
              </a:tabLst>
            </a:pPr>
            <a:r>
              <a:rPr lang="en-IN" sz="24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Team Leader View</a:t>
            </a:r>
            <a:endParaRPr lang="en-IN" sz="16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244DA17-B6A7-4342-8C97-442653E27350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5445" y="1695635"/>
            <a:ext cx="7954392" cy="364872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4976690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A1A070D-0E63-4BD4-AD05-1F92513CFE16}"/>
              </a:ext>
            </a:extLst>
          </p:cNvPr>
          <p:cNvSpPr/>
          <p:nvPr/>
        </p:nvSpPr>
        <p:spPr>
          <a:xfrm>
            <a:off x="4351161" y="809481"/>
            <a:ext cx="2441502" cy="4680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  <a:tabLst>
                <a:tab pos="2446020" algn="l"/>
              </a:tabLst>
            </a:pPr>
            <a:r>
              <a:rPr lang="en-IN" sz="24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Add Team leader</a:t>
            </a:r>
            <a:endParaRPr lang="en-IN" sz="16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B74A2A5-86F0-4E89-B9A3-65D36389BC8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7173" y="1686757"/>
            <a:ext cx="8247355" cy="482945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765991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D8E602-1BF7-4888-BB70-E41C0D02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3061" y="365760"/>
            <a:ext cx="10021451" cy="1325562"/>
          </a:xfrm>
        </p:spPr>
        <p:txBody>
          <a:bodyPr/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1.Administrator</a:t>
            </a:r>
            <a:br>
              <a:rPr lang="en-IN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CAFA60-FFCC-49A5-A39A-18D908B710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56757"/>
            <a:ext cx="10515600" cy="5592618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Managing project managers, projects and client interaction. 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Add, edit or delete project managers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View reports from project manager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assign a project to the project managers.</a:t>
            </a:r>
          </a:p>
          <a:p>
            <a:pPr marL="0" indent="0">
              <a:buNone/>
            </a:pP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2.Project Manager</a:t>
            </a:r>
            <a:endParaRPr lang="en-IN" sz="3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 team leaders and employees to a particular project. 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Assign a project or part of the project to a particular team leader or group of team leaders under his team. 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Collect the status and details of the projects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 can view reports from the team leader about various stages or phases of a project assigned to the team leader.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607947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4A28D8D-41F6-4F9A-8233-5F1BF05B0F42}"/>
              </a:ext>
            </a:extLst>
          </p:cNvPr>
          <p:cNvSpPr/>
          <p:nvPr/>
        </p:nvSpPr>
        <p:spPr>
          <a:xfrm>
            <a:off x="4766427" y="729582"/>
            <a:ext cx="2125903" cy="4680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  <a:tabLst>
                <a:tab pos="2446020" algn="l"/>
              </a:tabLst>
            </a:pPr>
            <a:r>
              <a:rPr lang="en-IN" sz="24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Add Employee</a:t>
            </a:r>
            <a:endParaRPr lang="en-IN" sz="16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2DD1E3-53BC-4144-8F5C-D80AAAC4E9A9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0796" y="1371159"/>
            <a:ext cx="7590408" cy="501588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7383170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7977DEA-4488-424D-BAC9-3DB63A9E7FF8}"/>
              </a:ext>
            </a:extLst>
          </p:cNvPr>
          <p:cNvSpPr/>
          <p:nvPr/>
        </p:nvSpPr>
        <p:spPr>
          <a:xfrm>
            <a:off x="4869018" y="481006"/>
            <a:ext cx="1850186" cy="4680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  <a:tabLst>
                <a:tab pos="2446020" algn="l"/>
              </a:tabLst>
            </a:pPr>
            <a:r>
              <a:rPr lang="en-IN" sz="24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Client Home</a:t>
            </a:r>
            <a:endParaRPr lang="en-IN" sz="16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B978F2-6929-4387-861C-8CCFCB7B3E3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0339" y="1269507"/>
            <a:ext cx="7501630" cy="485608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879205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E7B119A-109B-400E-86D8-15B06C3A6A81}"/>
              </a:ext>
            </a:extLst>
          </p:cNvPr>
          <p:cNvSpPr/>
          <p:nvPr/>
        </p:nvSpPr>
        <p:spPr>
          <a:xfrm>
            <a:off x="4871979" y="782846"/>
            <a:ext cx="1758045" cy="4680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  <a:tabLst>
                <a:tab pos="2446020" algn="l"/>
              </a:tabLst>
            </a:pPr>
            <a:r>
              <a:rPr lang="en-IN" sz="24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Add</a:t>
            </a: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N" sz="24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Project</a:t>
            </a:r>
            <a:endParaRPr lang="en-IN" sz="12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EDBE4D-41F8-4340-AEE1-FDB73651CBEB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2167" y="1757779"/>
            <a:ext cx="8930936" cy="417250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2506045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7D00430-9C3B-4F30-9112-A2504DC44DF8}"/>
              </a:ext>
            </a:extLst>
          </p:cNvPr>
          <p:cNvSpPr/>
          <p:nvPr/>
        </p:nvSpPr>
        <p:spPr>
          <a:xfrm>
            <a:off x="4307148" y="853869"/>
            <a:ext cx="2781339" cy="4680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  <a:tabLst>
                <a:tab pos="2446020" algn="l"/>
              </a:tabLst>
            </a:pPr>
            <a:r>
              <a:rPr lang="en-IN" sz="24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Team Leader Home</a:t>
            </a:r>
            <a:endParaRPr lang="en-IN" sz="16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FBC084E-1B9D-4DEB-BD34-FDDD2A4709D1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0225" y="1651247"/>
            <a:ext cx="8451542" cy="413699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2686176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ADB969D-88A3-4E47-9B41-AC52216EF9AF}"/>
              </a:ext>
            </a:extLst>
          </p:cNvPr>
          <p:cNvSpPr/>
          <p:nvPr/>
        </p:nvSpPr>
        <p:spPr>
          <a:xfrm>
            <a:off x="4505853" y="1173466"/>
            <a:ext cx="3033716" cy="4680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  <a:tabLst>
                <a:tab pos="2446020" algn="l"/>
              </a:tabLst>
            </a:pPr>
            <a:r>
              <a:rPr lang="en-IN" sz="24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Employee Work View</a:t>
            </a:r>
            <a:endParaRPr lang="en-IN" sz="16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648795-9128-41AA-89B1-C04AD0F6D03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4928" y="1766656"/>
            <a:ext cx="7741328" cy="391787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5274999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4E22D63-9E7C-41D3-BDF4-433F77A030E8}"/>
              </a:ext>
            </a:extLst>
          </p:cNvPr>
          <p:cNvSpPr/>
          <p:nvPr/>
        </p:nvSpPr>
        <p:spPr>
          <a:xfrm>
            <a:off x="4656436" y="1137954"/>
            <a:ext cx="2345514" cy="4680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  <a:tabLst>
                <a:tab pos="2446020" algn="l"/>
              </a:tabLst>
            </a:pPr>
            <a:r>
              <a:rPr lang="en-IN" sz="24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Employee Home</a:t>
            </a:r>
            <a:endParaRPr lang="en-IN" sz="16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618F77-597B-424E-BCBB-92978665FE8F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6150" y="2157273"/>
            <a:ext cx="7714695" cy="342678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0163697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0565E54-B96B-4E77-9722-6EE0A92B7F14}"/>
              </a:ext>
            </a:extLst>
          </p:cNvPr>
          <p:cNvSpPr/>
          <p:nvPr/>
        </p:nvSpPr>
        <p:spPr>
          <a:xfrm>
            <a:off x="2592279" y="1127464"/>
            <a:ext cx="6046081" cy="4680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  <a:tabLst>
                <a:tab pos="2446020" algn="l"/>
              </a:tabLst>
            </a:pPr>
            <a:r>
              <a:rPr lang="en-IN" sz="24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Work View</a:t>
            </a:r>
            <a:endParaRPr lang="en-IN" sz="16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23B9B1A-7A8D-4590-B9B2-855B71C106C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6050" y="1979719"/>
            <a:ext cx="7341833" cy="396831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3906020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8FE2D4D-921D-42BE-AE35-4D1578B57A25}"/>
              </a:ext>
            </a:extLst>
          </p:cNvPr>
          <p:cNvSpPr/>
          <p:nvPr/>
        </p:nvSpPr>
        <p:spPr>
          <a:xfrm>
            <a:off x="3335860" y="755821"/>
            <a:ext cx="3628750" cy="4680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  <a:tabLst>
                <a:tab pos="2446020" algn="l"/>
              </a:tabLst>
            </a:pPr>
            <a:r>
              <a:rPr lang="en-IN" sz="24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Completed/ Project Failed</a:t>
            </a:r>
            <a:endParaRPr lang="en-IN" sz="24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EC2258E-9C2D-4889-8BDD-9D324EEF7AF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0737" y="1763071"/>
            <a:ext cx="7964497" cy="410506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376055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5DB6F-F33D-4E1D-A425-CD2B29D0A5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8688" y="441339"/>
            <a:ext cx="10563687" cy="807868"/>
          </a:xfrm>
        </p:spPr>
        <p:txBody>
          <a:bodyPr>
            <a:normAutofit fontScale="90000"/>
          </a:bodyPr>
          <a:lstStyle/>
          <a:p>
            <a:r>
              <a:rPr lang="en-US" sz="2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3.Team Leader</a:t>
            </a:r>
            <a:br>
              <a:rPr lang="en-IN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6DF3D2-3160-40CD-B8D9-A2449C1759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1134" y="1393794"/>
            <a:ext cx="10492666" cy="5022867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Managing a fixed number of employees assigned to his team for the successful completion of a project. 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Divide the project into different modules and he can assign each module to the employees. 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View reports and status of the work done by the employees 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Manage the time allotted for each employee to complete the task. 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Dashboard facility to team leaders through which they can view the tickets and milestones of each and every employee in his team.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Request project manager to add new employees into the team if needed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283932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CD020-0380-4089-A702-A447CDF27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116312" cy="1325562"/>
          </a:xfrm>
        </p:spPr>
        <p:txBody>
          <a:bodyPr/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Employees</a:t>
            </a:r>
            <a:br>
              <a:rPr lang="en-IN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BD374F-7364-42C9-8614-246A54D502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73020"/>
            <a:ext cx="10515600" cy="5419220"/>
          </a:xfrm>
        </p:spPr>
        <p:txBody>
          <a:bodyPr>
            <a:normAutofit lnSpcReduction="10000"/>
          </a:bodyPr>
          <a:lstStyle/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Employees can view the different tasks or modules in a project assigned to him by the team leader.</a:t>
            </a:r>
          </a:p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View the time allotted for a particular task</a:t>
            </a:r>
          </a:p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See a track record of his completed as well as incomplete works.</a:t>
            </a:r>
          </a:p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option to update their work status also.</a:t>
            </a:r>
            <a:endParaRPr lang="en-I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 Clients</a:t>
            </a:r>
            <a:endParaRPr lang="en-I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View the status of their project</a:t>
            </a:r>
          </a:p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Settle their invoices, can inform the administrator about the modifications required in his project etc.</a:t>
            </a:r>
          </a:p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See the development of his project through a dashboard system in which his project is divided into different modules. </a:t>
            </a:r>
          </a:p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will also show the completed task in each module and incomplete tasks in the project.</a:t>
            </a:r>
            <a:endParaRPr lang="en-I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2619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651362-1FD0-4BE7-85FE-E563BF1685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51" y="356466"/>
            <a:ext cx="10369117" cy="896644"/>
          </a:xfrm>
        </p:spPr>
        <p:txBody>
          <a:bodyPr>
            <a:normAutofit/>
          </a:bodyPr>
          <a:lstStyle/>
          <a:p>
            <a:pPr algn="ctr"/>
            <a:r>
              <a:rPr lang="en-IN" sz="40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Table Design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FA3E07FD-EA82-49B8-B6DC-3CFB8592480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31093155"/>
              </p:ext>
            </p:extLst>
          </p:nvPr>
        </p:nvGraphicFramePr>
        <p:xfrm>
          <a:off x="772356" y="2104010"/>
          <a:ext cx="9392575" cy="381502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576656">
                  <a:extLst>
                    <a:ext uri="{9D8B030D-6E8A-4147-A177-3AD203B41FA5}">
                      <a16:colId xmlns:a16="http://schemas.microsoft.com/office/drawing/2014/main" val="537164405"/>
                    </a:ext>
                  </a:extLst>
                </a:gridCol>
                <a:gridCol w="1332974">
                  <a:extLst>
                    <a:ext uri="{9D8B030D-6E8A-4147-A177-3AD203B41FA5}">
                      <a16:colId xmlns:a16="http://schemas.microsoft.com/office/drawing/2014/main" val="685112494"/>
                    </a:ext>
                  </a:extLst>
                </a:gridCol>
                <a:gridCol w="1340806">
                  <a:extLst>
                    <a:ext uri="{9D8B030D-6E8A-4147-A177-3AD203B41FA5}">
                      <a16:colId xmlns:a16="http://schemas.microsoft.com/office/drawing/2014/main" val="333324726"/>
                    </a:ext>
                  </a:extLst>
                </a:gridCol>
                <a:gridCol w="2435765">
                  <a:extLst>
                    <a:ext uri="{9D8B030D-6E8A-4147-A177-3AD203B41FA5}">
                      <a16:colId xmlns:a16="http://schemas.microsoft.com/office/drawing/2014/main" val="26487992"/>
                    </a:ext>
                  </a:extLst>
                </a:gridCol>
                <a:gridCol w="2706374">
                  <a:extLst>
                    <a:ext uri="{9D8B030D-6E8A-4147-A177-3AD203B41FA5}">
                      <a16:colId xmlns:a16="http://schemas.microsoft.com/office/drawing/2014/main" val="3206708229"/>
                    </a:ext>
                  </a:extLst>
                </a:gridCol>
              </a:tblGrid>
              <a:tr h="467987"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Field</a:t>
                      </a:r>
                      <a:endParaRPr lang="en-IN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380" marR="38380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Type </a:t>
                      </a:r>
                      <a:endParaRPr lang="en-IN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380" marR="38380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Length </a:t>
                      </a:r>
                      <a:endParaRPr lang="en-IN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380" marR="38380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Constraint</a:t>
                      </a:r>
                      <a:endParaRPr lang="en-IN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380" marR="38380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Description </a:t>
                      </a:r>
                      <a:endParaRPr lang="en-IN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380" marR="38380" marT="0" marB="0"/>
                </a:tc>
                <a:extLst>
                  <a:ext uri="{0D108BD9-81ED-4DB2-BD59-A6C34878D82A}">
                    <a16:rowId xmlns:a16="http://schemas.microsoft.com/office/drawing/2014/main" val="2133511948"/>
                  </a:ext>
                </a:extLst>
              </a:tr>
              <a:tr h="720876"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loginid</a:t>
                      </a:r>
                      <a:endParaRPr lang="en-IN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380" marR="38380" marT="0" marB="0"/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</a:t>
                      </a:r>
                      <a:endParaRPr lang="en-IN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380" marR="38380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IN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380" marR="38380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notnull</a:t>
                      </a:r>
                      <a:endParaRPr lang="en-IN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380" marR="38380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Automatically incremented id</a:t>
                      </a:r>
                      <a:endParaRPr lang="en-IN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380" marR="38380" marT="0" marB="0"/>
                </a:tc>
                <a:extLst>
                  <a:ext uri="{0D108BD9-81ED-4DB2-BD59-A6C34878D82A}">
                    <a16:rowId xmlns:a16="http://schemas.microsoft.com/office/drawing/2014/main" val="1780689451"/>
                  </a:ext>
                </a:extLst>
              </a:tr>
              <a:tr h="537027"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role</a:t>
                      </a:r>
                      <a:endParaRPr lang="en-IN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380" marR="38380" marT="0" marB="0"/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varchar</a:t>
                      </a:r>
                      <a:endParaRPr lang="en-IN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380" marR="38380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</a:t>
                      </a:r>
                      <a:endParaRPr lang="en-IN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380" marR="38380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 null</a:t>
                      </a:r>
                      <a:endParaRPr lang="en-IN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380" marR="38380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Type of user</a:t>
                      </a:r>
                      <a:endParaRPr lang="en-IN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380" marR="38380" marT="0" marB="0"/>
                </a:tc>
                <a:extLst>
                  <a:ext uri="{0D108BD9-81ED-4DB2-BD59-A6C34878D82A}">
                    <a16:rowId xmlns:a16="http://schemas.microsoft.com/office/drawing/2014/main" val="2801808136"/>
                  </a:ext>
                </a:extLst>
              </a:tr>
              <a:tr h="568549"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username</a:t>
                      </a:r>
                      <a:endParaRPr lang="en-IN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380" marR="38380" marT="0" marB="0"/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varchar</a:t>
                      </a:r>
                      <a:endParaRPr lang="en-IN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380" marR="38380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</a:t>
                      </a:r>
                      <a:endParaRPr lang="en-IN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380" marR="38380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primarykey</a:t>
                      </a:r>
                      <a:endParaRPr lang="en-IN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380" marR="38380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Username of user</a:t>
                      </a:r>
                      <a:endParaRPr lang="en-IN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380" marR="38380" marT="0" marB="0"/>
                </a:tc>
                <a:extLst>
                  <a:ext uri="{0D108BD9-81ED-4DB2-BD59-A6C34878D82A}">
                    <a16:rowId xmlns:a16="http://schemas.microsoft.com/office/drawing/2014/main" val="1216423132"/>
                  </a:ext>
                </a:extLst>
              </a:tr>
              <a:tr h="537027"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password</a:t>
                      </a:r>
                      <a:endParaRPr lang="en-IN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380" marR="38380" marT="0" marB="0"/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varchar</a:t>
                      </a:r>
                      <a:endParaRPr lang="en-IN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380" marR="38380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</a:t>
                      </a:r>
                      <a:endParaRPr lang="en-IN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380" marR="38380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 null</a:t>
                      </a:r>
                      <a:endParaRPr lang="en-IN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380" marR="38380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Password of user</a:t>
                      </a:r>
                      <a:endParaRPr lang="en-IN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380" marR="38380" marT="0" marB="0"/>
                </a:tc>
                <a:extLst>
                  <a:ext uri="{0D108BD9-81ED-4DB2-BD59-A6C34878D82A}">
                    <a16:rowId xmlns:a16="http://schemas.microsoft.com/office/drawing/2014/main" val="1652281554"/>
                  </a:ext>
                </a:extLst>
              </a:tr>
              <a:tr h="568549"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status</a:t>
                      </a:r>
                      <a:endParaRPr lang="en-IN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380" marR="38380" marT="0" marB="0"/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varchar</a:t>
                      </a:r>
                      <a:endParaRPr lang="en-IN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380" marR="38380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</a:t>
                      </a:r>
                      <a:endParaRPr lang="en-IN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380" marR="38380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notnull</a:t>
                      </a:r>
                      <a:endParaRPr lang="en-IN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380" marR="38380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Block or unblock status</a:t>
                      </a:r>
                      <a:endParaRPr lang="en-IN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380" marR="38380" marT="0" marB="0"/>
                </a:tc>
                <a:extLst>
                  <a:ext uri="{0D108BD9-81ED-4DB2-BD59-A6C34878D82A}">
                    <a16:rowId xmlns:a16="http://schemas.microsoft.com/office/drawing/2014/main" val="3295190424"/>
                  </a:ext>
                </a:extLst>
              </a:tr>
              <a:tr h="337482"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online</a:t>
                      </a:r>
                      <a:endParaRPr lang="en-IN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380" marR="38380" marT="0" marB="0"/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</a:t>
                      </a:r>
                      <a:endParaRPr lang="en-IN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380" marR="38380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IN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380" marR="38380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 null</a:t>
                      </a:r>
                      <a:endParaRPr lang="en-IN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380" marR="38380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Online user status</a:t>
                      </a:r>
                      <a:endParaRPr lang="en-IN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380" marR="38380" marT="0" marB="0"/>
                </a:tc>
                <a:extLst>
                  <a:ext uri="{0D108BD9-81ED-4DB2-BD59-A6C34878D82A}">
                    <a16:rowId xmlns:a16="http://schemas.microsoft.com/office/drawing/2014/main" val="1206732672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E9CD9037-98DF-4E67-A758-F1E955273CED}"/>
              </a:ext>
            </a:extLst>
          </p:cNvPr>
          <p:cNvSpPr txBox="1"/>
          <p:nvPr/>
        </p:nvSpPr>
        <p:spPr>
          <a:xfrm>
            <a:off x="772356" y="1064400"/>
            <a:ext cx="743652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1.Table name: login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Primary key: username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77535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F4E6758C-2990-4295-ABF1-F3B6BD4DA9A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92998824"/>
              </p:ext>
            </p:extLst>
          </p:nvPr>
        </p:nvGraphicFramePr>
        <p:xfrm>
          <a:off x="568171" y="1811046"/>
          <a:ext cx="10928412" cy="454033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732017">
                  <a:extLst>
                    <a:ext uri="{9D8B030D-6E8A-4147-A177-3AD203B41FA5}">
                      <a16:colId xmlns:a16="http://schemas.microsoft.com/office/drawing/2014/main" val="2260224316"/>
                    </a:ext>
                  </a:extLst>
                </a:gridCol>
                <a:gridCol w="1243641">
                  <a:extLst>
                    <a:ext uri="{9D8B030D-6E8A-4147-A177-3AD203B41FA5}">
                      <a16:colId xmlns:a16="http://schemas.microsoft.com/office/drawing/2014/main" val="1928803283"/>
                    </a:ext>
                  </a:extLst>
                </a:gridCol>
                <a:gridCol w="1253276">
                  <a:extLst>
                    <a:ext uri="{9D8B030D-6E8A-4147-A177-3AD203B41FA5}">
                      <a16:colId xmlns:a16="http://schemas.microsoft.com/office/drawing/2014/main" val="3909225681"/>
                    </a:ext>
                  </a:extLst>
                </a:gridCol>
                <a:gridCol w="1872690">
                  <a:extLst>
                    <a:ext uri="{9D8B030D-6E8A-4147-A177-3AD203B41FA5}">
                      <a16:colId xmlns:a16="http://schemas.microsoft.com/office/drawing/2014/main" val="137778906"/>
                    </a:ext>
                  </a:extLst>
                </a:gridCol>
                <a:gridCol w="4826788">
                  <a:extLst>
                    <a:ext uri="{9D8B030D-6E8A-4147-A177-3AD203B41FA5}">
                      <a16:colId xmlns:a16="http://schemas.microsoft.com/office/drawing/2014/main" val="2409922518"/>
                    </a:ext>
                  </a:extLst>
                </a:gridCol>
              </a:tblGrid>
              <a:tr h="446004"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Field</a:t>
                      </a:r>
                      <a:endParaRPr lang="en-IN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96" marR="28596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Type </a:t>
                      </a:r>
                      <a:endParaRPr lang="en-IN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96" marR="28596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Length </a:t>
                      </a:r>
                      <a:endParaRPr lang="en-IN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96" marR="28596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Constraint</a:t>
                      </a:r>
                      <a:endParaRPr lang="en-IN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96" marR="28596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Description </a:t>
                      </a:r>
                      <a:endParaRPr lang="en-IN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96" marR="28596" marT="0" marB="0"/>
                </a:tc>
                <a:extLst>
                  <a:ext uri="{0D108BD9-81ED-4DB2-BD59-A6C34878D82A}">
                    <a16:rowId xmlns:a16="http://schemas.microsoft.com/office/drawing/2014/main" val="1562628209"/>
                  </a:ext>
                </a:extLst>
              </a:tr>
              <a:tr h="446004"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mgrid</a:t>
                      </a:r>
                      <a:endParaRPr lang="en-IN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96" marR="28596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</a:t>
                      </a:r>
                      <a:endParaRPr lang="en-IN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96" marR="28596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IN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96" marR="28596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primarykey</a:t>
                      </a:r>
                      <a:endParaRPr lang="en-IN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96" marR="28596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Automatically incremented id</a:t>
                      </a:r>
                      <a:endParaRPr lang="en-IN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96" marR="28596" marT="0" marB="0"/>
                </a:tc>
                <a:extLst>
                  <a:ext uri="{0D108BD9-81ED-4DB2-BD59-A6C34878D82A}">
                    <a16:rowId xmlns:a16="http://schemas.microsoft.com/office/drawing/2014/main" val="2635516058"/>
                  </a:ext>
                </a:extLst>
              </a:tr>
              <a:tr h="446004"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mgrname</a:t>
                      </a:r>
                      <a:endParaRPr lang="en-IN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96" marR="28596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Varchar</a:t>
                      </a:r>
                      <a:endParaRPr lang="en-IN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96" marR="28596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</a:t>
                      </a:r>
                      <a:endParaRPr lang="en-IN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96" marR="28596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notnull</a:t>
                      </a:r>
                      <a:endParaRPr lang="en-IN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96" marR="28596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Name of manager</a:t>
                      </a:r>
                      <a:endParaRPr lang="en-IN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96" marR="28596" marT="0" marB="0"/>
                </a:tc>
                <a:extLst>
                  <a:ext uri="{0D108BD9-81ED-4DB2-BD59-A6C34878D82A}">
                    <a16:rowId xmlns:a16="http://schemas.microsoft.com/office/drawing/2014/main" val="554615021"/>
                  </a:ext>
                </a:extLst>
              </a:tr>
              <a:tr h="526297"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mgrdomain</a:t>
                      </a:r>
                      <a:endParaRPr lang="en-IN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96" marR="28596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Varchar</a:t>
                      </a:r>
                      <a:endParaRPr lang="en-IN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96" marR="28596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</a:t>
                      </a:r>
                      <a:endParaRPr lang="en-IN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96" marR="28596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notnull</a:t>
                      </a:r>
                      <a:endParaRPr lang="en-IN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96" marR="28596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Associated domains</a:t>
                      </a:r>
                      <a:endParaRPr lang="en-IN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96" marR="28596" marT="0" marB="0"/>
                </a:tc>
                <a:extLst>
                  <a:ext uri="{0D108BD9-81ED-4DB2-BD59-A6C34878D82A}">
                    <a16:rowId xmlns:a16="http://schemas.microsoft.com/office/drawing/2014/main" val="700859919"/>
                  </a:ext>
                </a:extLst>
              </a:tr>
              <a:tr h="446004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     username</a:t>
                      </a:r>
                      <a:endParaRPr lang="en-IN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96" marR="28596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Varchar</a:t>
                      </a:r>
                      <a:endParaRPr lang="en-IN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96" marR="28596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</a:t>
                      </a:r>
                      <a:endParaRPr lang="en-IN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96" marR="28596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foreignkey</a:t>
                      </a:r>
                      <a:endParaRPr lang="en-IN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96" marR="28596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Username of manager</a:t>
                      </a:r>
                      <a:endParaRPr lang="en-IN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96" marR="28596" marT="0" marB="0"/>
                </a:tc>
                <a:extLst>
                  <a:ext uri="{0D108BD9-81ED-4DB2-BD59-A6C34878D82A}">
                    <a16:rowId xmlns:a16="http://schemas.microsoft.com/office/drawing/2014/main" val="609590881"/>
                  </a:ext>
                </a:extLst>
              </a:tr>
              <a:tr h="446004"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mgrphoto</a:t>
                      </a:r>
                      <a:endParaRPr lang="en-IN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96" marR="28596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Varchar</a:t>
                      </a:r>
                      <a:endParaRPr lang="en-IN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96" marR="28596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</a:t>
                      </a:r>
                      <a:endParaRPr lang="en-IN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96" marR="28596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 null</a:t>
                      </a:r>
                      <a:endParaRPr lang="en-IN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96" marR="28596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Photo path of manager</a:t>
                      </a:r>
                      <a:endParaRPr lang="en-IN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96" marR="28596" marT="0" marB="0"/>
                </a:tc>
                <a:extLst>
                  <a:ext uri="{0D108BD9-81ED-4DB2-BD59-A6C34878D82A}">
                    <a16:rowId xmlns:a16="http://schemas.microsoft.com/office/drawing/2014/main" val="2655915755"/>
                  </a:ext>
                </a:extLst>
              </a:tr>
              <a:tr h="446004"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mgrresume</a:t>
                      </a:r>
                      <a:endParaRPr lang="en-IN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96" marR="28596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Varchar</a:t>
                      </a:r>
                      <a:endParaRPr lang="en-IN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96" marR="28596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</a:t>
                      </a:r>
                      <a:endParaRPr lang="en-IN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96" marR="28596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notnull</a:t>
                      </a:r>
                      <a:endParaRPr lang="en-IN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96" marR="28596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Resume path of manager</a:t>
                      </a:r>
                      <a:endParaRPr lang="en-IN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96" marR="28596" marT="0" marB="0"/>
                </a:tc>
                <a:extLst>
                  <a:ext uri="{0D108BD9-81ED-4DB2-BD59-A6C34878D82A}">
                    <a16:rowId xmlns:a16="http://schemas.microsoft.com/office/drawing/2014/main" val="3655739659"/>
                  </a:ext>
                </a:extLst>
              </a:tr>
              <a:tr h="446004"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mgrexp</a:t>
                      </a:r>
                      <a:endParaRPr lang="en-IN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96" marR="28596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Varchar</a:t>
                      </a:r>
                      <a:endParaRPr lang="en-IN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96" marR="28596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lang="en-IN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96" marR="28596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 null</a:t>
                      </a:r>
                      <a:endParaRPr lang="en-IN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96" marR="28596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Experience of manager</a:t>
                      </a:r>
                      <a:endParaRPr lang="en-IN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96" marR="28596" marT="0" marB="0"/>
                </a:tc>
                <a:extLst>
                  <a:ext uri="{0D108BD9-81ED-4DB2-BD59-A6C34878D82A}">
                    <a16:rowId xmlns:a16="http://schemas.microsoft.com/office/drawing/2014/main" val="2656667422"/>
                  </a:ext>
                </a:extLst>
              </a:tr>
              <a:tr h="446004"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mgrdate</a:t>
                      </a:r>
                      <a:endParaRPr lang="en-IN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96" marR="28596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Date</a:t>
                      </a:r>
                      <a:endParaRPr lang="en-IN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96" marR="28596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IN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96" marR="28596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notnull</a:t>
                      </a:r>
                      <a:endParaRPr lang="en-IN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96" marR="28596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Appointed date of manager</a:t>
                      </a:r>
                      <a:endParaRPr lang="en-IN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96" marR="28596" marT="0" marB="0"/>
                </a:tc>
                <a:extLst>
                  <a:ext uri="{0D108BD9-81ED-4DB2-BD59-A6C34878D82A}">
                    <a16:rowId xmlns:a16="http://schemas.microsoft.com/office/drawing/2014/main" val="560622693"/>
                  </a:ext>
                </a:extLst>
              </a:tr>
              <a:tr h="446004"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mgremail</a:t>
                      </a:r>
                      <a:endParaRPr lang="en-IN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96" marR="28596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Varchar</a:t>
                      </a:r>
                      <a:endParaRPr lang="en-IN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96" marR="28596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</a:t>
                      </a:r>
                      <a:endParaRPr lang="en-IN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96" marR="28596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 null</a:t>
                      </a:r>
                      <a:endParaRPr lang="en-IN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96" marR="28596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Email-id of manager</a:t>
                      </a:r>
                      <a:endParaRPr lang="en-IN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96" marR="28596" marT="0" marB="0"/>
                </a:tc>
                <a:extLst>
                  <a:ext uri="{0D108BD9-81ED-4DB2-BD59-A6C34878D82A}">
                    <a16:rowId xmlns:a16="http://schemas.microsoft.com/office/drawing/2014/main" val="1875210545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514CAB1B-ECA1-455A-9B96-207C2DAC2307}"/>
              </a:ext>
            </a:extLst>
          </p:cNvPr>
          <p:cNvSpPr/>
          <p:nvPr/>
        </p:nvSpPr>
        <p:spPr>
          <a:xfrm>
            <a:off x="677334" y="745725"/>
            <a:ext cx="621173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spcAft>
                <a:spcPts val="0"/>
              </a:spcAft>
            </a:pPr>
            <a:r>
              <a:rPr lang="en-US" sz="20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2.Table name: manager</a:t>
            </a:r>
            <a:endParaRPr lang="en-IN" sz="20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Primary key: mgrid</a:t>
            </a:r>
            <a:endParaRPr lang="en-IN" sz="20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Foreign key: username</a:t>
            </a:r>
            <a:endParaRPr lang="en-IN" sz="20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2532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A5A70D25-D48F-4899-8598-AA69C7C3943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88640680"/>
              </p:ext>
            </p:extLst>
          </p:nvPr>
        </p:nvGraphicFramePr>
        <p:xfrm>
          <a:off x="587828" y="1798156"/>
          <a:ext cx="10375642" cy="431499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80727">
                  <a:extLst>
                    <a:ext uri="{9D8B030D-6E8A-4147-A177-3AD203B41FA5}">
                      <a16:colId xmlns:a16="http://schemas.microsoft.com/office/drawing/2014/main" val="3990159846"/>
                    </a:ext>
                  </a:extLst>
                </a:gridCol>
                <a:gridCol w="1455576">
                  <a:extLst>
                    <a:ext uri="{9D8B030D-6E8A-4147-A177-3AD203B41FA5}">
                      <a16:colId xmlns:a16="http://schemas.microsoft.com/office/drawing/2014/main" val="25507148"/>
                    </a:ext>
                  </a:extLst>
                </a:gridCol>
                <a:gridCol w="1026367">
                  <a:extLst>
                    <a:ext uri="{9D8B030D-6E8A-4147-A177-3AD203B41FA5}">
                      <a16:colId xmlns:a16="http://schemas.microsoft.com/office/drawing/2014/main" val="100933213"/>
                    </a:ext>
                  </a:extLst>
                </a:gridCol>
                <a:gridCol w="1660849">
                  <a:extLst>
                    <a:ext uri="{9D8B030D-6E8A-4147-A177-3AD203B41FA5}">
                      <a16:colId xmlns:a16="http://schemas.microsoft.com/office/drawing/2014/main" val="2859959583"/>
                    </a:ext>
                  </a:extLst>
                </a:gridCol>
                <a:gridCol w="4152123">
                  <a:extLst>
                    <a:ext uri="{9D8B030D-6E8A-4147-A177-3AD203B41FA5}">
                      <a16:colId xmlns:a16="http://schemas.microsoft.com/office/drawing/2014/main" val="1226091355"/>
                    </a:ext>
                  </a:extLst>
                </a:gridCol>
              </a:tblGrid>
              <a:tr h="299053"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Field</a:t>
                      </a:r>
                      <a:endParaRPr lang="en-IN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96" marR="28596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Type </a:t>
                      </a:r>
                      <a:endParaRPr lang="en-IN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96" marR="28596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Length </a:t>
                      </a:r>
                      <a:endParaRPr lang="en-IN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96" marR="28596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Constraint</a:t>
                      </a:r>
                      <a:endParaRPr lang="en-IN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96" marR="28596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Description </a:t>
                      </a:r>
                      <a:endParaRPr lang="en-IN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96" marR="28596" marT="0" marB="0"/>
                </a:tc>
                <a:extLst>
                  <a:ext uri="{0D108BD9-81ED-4DB2-BD59-A6C34878D82A}">
                    <a16:rowId xmlns:a16="http://schemas.microsoft.com/office/drawing/2014/main" val="2558963496"/>
                  </a:ext>
                </a:extLst>
              </a:tr>
              <a:tr h="195691"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teamid</a:t>
                      </a:r>
                      <a:endParaRPr lang="en-IN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96" marR="28596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</a:t>
                      </a:r>
                      <a:endParaRPr lang="en-IN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96" marR="28596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IN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96" marR="28596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primarykey</a:t>
                      </a:r>
                      <a:endParaRPr lang="en-IN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96" marR="28596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Automatically incremented id</a:t>
                      </a:r>
                      <a:endParaRPr lang="en-IN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96" marR="28596" marT="0" marB="0"/>
                </a:tc>
                <a:extLst>
                  <a:ext uri="{0D108BD9-81ED-4DB2-BD59-A6C34878D82A}">
                    <a16:rowId xmlns:a16="http://schemas.microsoft.com/office/drawing/2014/main" val="1853405327"/>
                  </a:ext>
                </a:extLst>
              </a:tr>
              <a:tr h="402415"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teamname</a:t>
                      </a:r>
                      <a:endParaRPr lang="en-IN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96" marR="28596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Varchar</a:t>
                      </a:r>
                      <a:endParaRPr lang="en-IN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96" marR="28596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</a:t>
                      </a:r>
                      <a:endParaRPr lang="en-IN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96" marR="28596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notnull</a:t>
                      </a:r>
                      <a:endParaRPr lang="en-IN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96" marR="28596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Name of team leader</a:t>
                      </a:r>
                      <a:endParaRPr lang="en-IN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96" marR="28596" marT="0" marB="0"/>
                </a:tc>
                <a:extLst>
                  <a:ext uri="{0D108BD9-81ED-4DB2-BD59-A6C34878D82A}">
                    <a16:rowId xmlns:a16="http://schemas.microsoft.com/office/drawing/2014/main" val="2346032111"/>
                  </a:ext>
                </a:extLst>
              </a:tr>
              <a:tr h="402415"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team domain</a:t>
                      </a:r>
                      <a:endParaRPr lang="en-IN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96" marR="28596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Varchar</a:t>
                      </a:r>
                      <a:endParaRPr lang="en-IN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96" marR="28596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</a:t>
                      </a:r>
                      <a:endParaRPr lang="en-IN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96" marR="28596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 null</a:t>
                      </a:r>
                      <a:endParaRPr lang="en-IN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96" marR="28596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Associated domains</a:t>
                      </a:r>
                      <a:endParaRPr lang="en-IN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96" marR="28596" marT="0" marB="0"/>
                </a:tc>
                <a:extLst>
                  <a:ext uri="{0D108BD9-81ED-4DB2-BD59-A6C34878D82A}">
                    <a16:rowId xmlns:a16="http://schemas.microsoft.com/office/drawing/2014/main" val="1597863283"/>
                  </a:ext>
                </a:extLst>
              </a:tr>
              <a:tr h="402415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     username</a:t>
                      </a:r>
                      <a:endParaRPr lang="en-IN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96" marR="28596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Varchar</a:t>
                      </a:r>
                      <a:endParaRPr lang="en-IN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96" marR="28596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</a:t>
                      </a:r>
                      <a:endParaRPr lang="en-IN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96" marR="28596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foreignkey</a:t>
                      </a:r>
                      <a:endParaRPr lang="en-IN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96" marR="28596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Username of team leader</a:t>
                      </a:r>
                      <a:endParaRPr lang="en-IN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96" marR="28596" marT="0" marB="0"/>
                </a:tc>
                <a:extLst>
                  <a:ext uri="{0D108BD9-81ED-4DB2-BD59-A6C34878D82A}">
                    <a16:rowId xmlns:a16="http://schemas.microsoft.com/office/drawing/2014/main" val="1197020273"/>
                  </a:ext>
                </a:extLst>
              </a:tr>
              <a:tr h="402415"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team photo</a:t>
                      </a:r>
                      <a:endParaRPr lang="en-IN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96" marR="28596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Varchar</a:t>
                      </a:r>
                      <a:endParaRPr lang="en-IN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96" marR="28596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</a:t>
                      </a:r>
                      <a:endParaRPr lang="en-IN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96" marR="28596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 null</a:t>
                      </a:r>
                      <a:endParaRPr lang="en-IN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96" marR="28596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Photo path of team leader</a:t>
                      </a:r>
                      <a:endParaRPr lang="en-IN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96" marR="28596" marT="0" marB="0"/>
                </a:tc>
                <a:extLst>
                  <a:ext uri="{0D108BD9-81ED-4DB2-BD59-A6C34878D82A}">
                    <a16:rowId xmlns:a16="http://schemas.microsoft.com/office/drawing/2014/main" val="3582855881"/>
                  </a:ext>
                </a:extLst>
              </a:tr>
              <a:tr h="402415"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team resume</a:t>
                      </a:r>
                      <a:endParaRPr lang="en-IN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96" marR="28596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Varchar</a:t>
                      </a:r>
                      <a:endParaRPr lang="en-IN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96" marR="28596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</a:t>
                      </a:r>
                      <a:endParaRPr lang="en-IN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96" marR="28596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notnull</a:t>
                      </a:r>
                      <a:endParaRPr lang="en-IN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96" marR="28596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Resume path of team leader</a:t>
                      </a:r>
                      <a:endParaRPr lang="en-IN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96" marR="28596" marT="0" marB="0"/>
                </a:tc>
                <a:extLst>
                  <a:ext uri="{0D108BD9-81ED-4DB2-BD59-A6C34878D82A}">
                    <a16:rowId xmlns:a16="http://schemas.microsoft.com/office/drawing/2014/main" val="4199585512"/>
                  </a:ext>
                </a:extLst>
              </a:tr>
              <a:tr h="402415"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team exp</a:t>
                      </a:r>
                      <a:endParaRPr lang="en-IN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96" marR="28596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Varchar</a:t>
                      </a:r>
                      <a:endParaRPr lang="en-IN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96" marR="28596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lang="en-IN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96" marR="28596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notnull</a:t>
                      </a:r>
                      <a:endParaRPr lang="en-IN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96" marR="28596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Experience of team leader</a:t>
                      </a:r>
                      <a:endParaRPr lang="en-IN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96" marR="28596" marT="0" marB="0"/>
                </a:tc>
                <a:extLst>
                  <a:ext uri="{0D108BD9-81ED-4DB2-BD59-A6C34878D82A}">
                    <a16:rowId xmlns:a16="http://schemas.microsoft.com/office/drawing/2014/main" val="1809033176"/>
                  </a:ext>
                </a:extLst>
              </a:tr>
              <a:tr h="195691"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team date</a:t>
                      </a:r>
                      <a:endParaRPr lang="en-IN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96" marR="28596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Date</a:t>
                      </a:r>
                      <a:endParaRPr lang="en-IN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96" marR="28596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IN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96" marR="28596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notnull</a:t>
                      </a:r>
                      <a:endParaRPr lang="en-IN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96" marR="28596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Appointed date of team leader</a:t>
                      </a:r>
                      <a:endParaRPr lang="en-IN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96" marR="28596" marT="0" marB="0"/>
                </a:tc>
                <a:extLst>
                  <a:ext uri="{0D108BD9-81ED-4DB2-BD59-A6C34878D82A}">
                    <a16:rowId xmlns:a16="http://schemas.microsoft.com/office/drawing/2014/main" val="2620671774"/>
                  </a:ext>
                </a:extLst>
              </a:tr>
              <a:tr h="402415"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team email</a:t>
                      </a:r>
                      <a:endParaRPr lang="en-IN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96" marR="28596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Varchar</a:t>
                      </a:r>
                      <a:endParaRPr lang="en-IN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96" marR="28596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</a:t>
                      </a:r>
                      <a:endParaRPr lang="en-IN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96" marR="28596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 null</a:t>
                      </a:r>
                      <a:endParaRPr lang="en-IN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96" marR="28596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Email-id of team leader</a:t>
                      </a:r>
                      <a:endParaRPr lang="en-IN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96" marR="28596" marT="0" marB="0"/>
                </a:tc>
                <a:extLst>
                  <a:ext uri="{0D108BD9-81ED-4DB2-BD59-A6C34878D82A}">
                    <a16:rowId xmlns:a16="http://schemas.microsoft.com/office/drawing/2014/main" val="39020205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E9CD9037-98DF-4E67-A758-F1E955273CED}"/>
              </a:ext>
            </a:extLst>
          </p:cNvPr>
          <p:cNvSpPr txBox="1"/>
          <p:nvPr/>
        </p:nvSpPr>
        <p:spPr>
          <a:xfrm>
            <a:off x="355107" y="567356"/>
            <a:ext cx="806684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3.Table name: team leader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Primary key: teamid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Foreign key: username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3286781"/>
      </p:ext>
    </p:extLst>
  </p:cSld>
  <p:clrMapOvr>
    <a:masterClrMapping/>
  </p:clrMapOvr>
</p:sld>
</file>

<file path=ppt/theme/theme1.xml><?xml version="1.0" encoding="utf-8"?>
<a:theme xmlns:a="http://schemas.openxmlformats.org/drawingml/2006/main" name="View">
  <a:themeElements>
    <a:clrScheme name="Green Yellow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TM03457515[[fn=View]]</Template>
  <TotalTime>649</TotalTime>
  <Words>1370</Words>
  <Application>Microsoft Office PowerPoint</Application>
  <PresentationFormat>Widescreen</PresentationFormat>
  <Paragraphs>621</Paragraphs>
  <Slides>47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3" baseType="lpstr">
      <vt:lpstr>Arial</vt:lpstr>
      <vt:lpstr>Calibri</vt:lpstr>
      <vt:lpstr>Century Schoolbook</vt:lpstr>
      <vt:lpstr>Times New Roman</vt:lpstr>
      <vt:lpstr>Wingdings 2</vt:lpstr>
      <vt:lpstr>View</vt:lpstr>
      <vt:lpstr>Project Development System</vt:lpstr>
      <vt:lpstr>Introduction</vt:lpstr>
      <vt:lpstr>MODULES</vt:lpstr>
      <vt:lpstr>1.Administrator </vt:lpstr>
      <vt:lpstr>3.Team Leader </vt:lpstr>
      <vt:lpstr>4. Employees </vt:lpstr>
      <vt:lpstr>Table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UML DIAGRAMS</vt:lpstr>
      <vt:lpstr>OBJECT DIAGRAM</vt:lpstr>
      <vt:lpstr>DEPLOYMENT DIAGRAM</vt:lpstr>
      <vt:lpstr>BEHAVIOUR DIAGRAM  -USECASE:</vt:lpstr>
      <vt:lpstr>SEQUENCE DIAGRAM</vt:lpstr>
      <vt:lpstr>COLLABORATION DIAGRAM</vt:lpstr>
      <vt:lpstr>STATECHART DIAGRAM</vt:lpstr>
      <vt:lpstr>ACTIVITY DIAGRAM</vt:lpstr>
      <vt:lpstr>FORM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Development System</dc:title>
  <dc:creator>Aswathy</dc:creator>
  <cp:lastModifiedBy>Aswathy</cp:lastModifiedBy>
  <cp:revision>131</cp:revision>
  <dcterms:created xsi:type="dcterms:W3CDTF">2019-03-18T08:38:27Z</dcterms:created>
  <dcterms:modified xsi:type="dcterms:W3CDTF">2019-03-20T04:08:16Z</dcterms:modified>
</cp:coreProperties>
</file>